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2"/>
  </p:notesMasterIdLst>
  <p:sldIdLst>
    <p:sldId id="262" r:id="rId2"/>
    <p:sldId id="258" r:id="rId3"/>
    <p:sldId id="263" r:id="rId4"/>
    <p:sldId id="264" r:id="rId5"/>
    <p:sldId id="265" r:id="rId6"/>
    <p:sldId id="267" r:id="rId7"/>
    <p:sldId id="268" r:id="rId8"/>
    <p:sldId id="269" r:id="rId9"/>
    <p:sldId id="272" r:id="rId10"/>
    <p:sldId id="270" r:id="rId11"/>
    <p:sldId id="271" r:id="rId12"/>
    <p:sldId id="273" r:id="rId13"/>
    <p:sldId id="274" r:id="rId14"/>
    <p:sldId id="275" r:id="rId15"/>
    <p:sldId id="276" r:id="rId16"/>
    <p:sldId id="277" r:id="rId17"/>
    <p:sldId id="279" r:id="rId18"/>
    <p:sldId id="280" r:id="rId19"/>
    <p:sldId id="281" r:id="rId20"/>
    <p:sldId id="28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908DB3D-FA4F-D004-8643-C1E23E1F7D35}" name="Heather Fedesco" initials="HF" userId="Heather Fedesco"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741"/>
    <a:srgbClr val="3B6F8F"/>
    <a:srgbClr val="E3701E"/>
    <a:srgbClr val="0030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26"/>
    <p:restoredTop sz="50325"/>
  </p:normalViewPr>
  <p:slideViewPr>
    <p:cSldViewPr snapToGrid="0">
      <p:cViewPr varScale="1">
        <p:scale>
          <a:sx n="74" d="100"/>
          <a:sy n="74" d="100"/>
        </p:scale>
        <p:origin x="190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A9F37D-B62D-2D4B-8C7F-1A508B11D6A4}" type="datetimeFigureOut">
              <a:rPr lang="en-US" smtClean="0"/>
              <a:t>4/17/25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C9D2B1-588E-FF4C-B5B0-50BA27569B35}" type="slidenum">
              <a:rPr lang="en-US" smtClean="0"/>
              <a:t>‹#›</a:t>
            </a:fld>
            <a:endParaRPr lang="en-US"/>
          </a:p>
        </p:txBody>
      </p:sp>
    </p:spTree>
    <p:extLst>
      <p:ext uri="{BB962C8B-B14F-4D97-AF65-F5344CB8AC3E}">
        <p14:creationId xmlns:p14="http://schemas.microsoft.com/office/powerpoint/2010/main" val="3144375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90E6C6-A8DF-404D-92E6-C1BFD069D4A9}" type="slidenum">
              <a:rPr lang="en-US" altLang="en-US"/>
              <a:pPr/>
              <a:t>1</a:t>
            </a:fld>
            <a:endParaRPr lang="en-US" altLang="en-US" dirty="0"/>
          </a:p>
        </p:txBody>
      </p:sp>
      <p:sp>
        <p:nvSpPr>
          <p:cNvPr id="92162" name="Rectangle 2"/>
          <p:cNvSpPr>
            <a:spLocks noGrp="1" noRot="1" noChangeAspect="1" noChangeArrowheads="1" noTextEdit="1"/>
          </p:cNvSpPr>
          <p:nvPr>
            <p:ph type="sldImg"/>
          </p:nvPr>
        </p:nvSpPr>
        <p:spPr>
          <a:xfrm>
            <a:off x="685800" y="1143000"/>
            <a:ext cx="5486400" cy="3086100"/>
          </a:xfrm>
          <a:ln/>
        </p:spPr>
      </p:sp>
      <p:sp>
        <p:nvSpPr>
          <p:cNvPr id="9216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782881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C7284-200F-31F8-27A7-13B5537811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36D816-8A0F-FB8A-8C38-D210768E1E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4B2C8D-45E3-5426-10BF-3A04584BC7B9}"/>
              </a:ext>
            </a:extLst>
          </p:cNvPr>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Slide Number Placeholder 3">
            <a:extLst>
              <a:ext uri="{FF2B5EF4-FFF2-40B4-BE49-F238E27FC236}">
                <a16:creationId xmlns:a16="http://schemas.microsoft.com/office/drawing/2014/main" id="{40E9985B-5EEE-E22C-C85A-81B720F9C681}"/>
              </a:ext>
            </a:extLst>
          </p:cNvPr>
          <p:cNvSpPr>
            <a:spLocks noGrp="1"/>
          </p:cNvSpPr>
          <p:nvPr>
            <p:ph type="sldNum" sz="quarter" idx="5"/>
          </p:nvPr>
        </p:nvSpPr>
        <p:spPr/>
        <p:txBody>
          <a:bodyPr/>
          <a:lstStyle/>
          <a:p>
            <a:fld id="{8CC9D2B1-588E-FF4C-B5B0-50BA27569B35}" type="slidenum">
              <a:rPr lang="en-US" smtClean="0"/>
              <a:t>12</a:t>
            </a:fld>
            <a:endParaRPr lang="en-US"/>
          </a:p>
        </p:txBody>
      </p:sp>
    </p:spTree>
    <p:extLst>
      <p:ext uri="{BB962C8B-B14F-4D97-AF65-F5344CB8AC3E}">
        <p14:creationId xmlns:p14="http://schemas.microsoft.com/office/powerpoint/2010/main" val="691435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0CA13-82F0-8424-F531-924BC0AF6E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409F85-F5E5-8148-B13A-5466517EA3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69AF7A-95AE-C069-4841-BA9E0595F6A0}"/>
              </a:ext>
            </a:extLst>
          </p:cNvPr>
          <p:cNvSpPr>
            <a:spLocks noGrp="1"/>
          </p:cNvSpPr>
          <p:nvPr>
            <p:ph type="body" idx="1"/>
          </p:nvPr>
        </p:nvSpPr>
        <p:spPr/>
        <p:txBody>
          <a:bodyPr/>
          <a:lstStyle/>
          <a:p>
            <a:pPr marL="171450" lvl="0" indent="-171450">
              <a:buFont typeface="Arial" panose="020B0604020202020204" pitchFamily="34" charset="0"/>
              <a:buChar char="•"/>
            </a:pPr>
            <a:r>
              <a:rPr lang="en-US" dirty="0"/>
              <a:t>SOC helps enhance veterinarian wellbeing all around</a:t>
            </a:r>
          </a:p>
          <a:p>
            <a:pPr marL="628650" lvl="1" indent="-171450">
              <a:buFont typeface="Arial" panose="020B0604020202020204" pitchFamily="34" charset="0"/>
              <a:buChar char="•"/>
            </a:pPr>
            <a:r>
              <a:rPr lang="en-US" dirty="0"/>
              <a:t>Avoids the dissonance that can occur when practicing and not being able to provide the one standard of care they were taught was the only option.</a:t>
            </a:r>
          </a:p>
          <a:p>
            <a:pPr marL="171450" lvl="0" indent="-171450">
              <a:buFont typeface="Arial" panose="020B0604020202020204" pitchFamily="34" charset="0"/>
              <a:buChar char="•"/>
            </a:pPr>
            <a:r>
              <a:rPr lang="en-US" dirty="0"/>
              <a:t>Protects against moral distress </a:t>
            </a:r>
          </a:p>
          <a:p>
            <a:pPr marL="628650" lvl="1" indent="-171450">
              <a:buFont typeface="Arial" panose="020B0604020202020204" pitchFamily="34" charset="0"/>
              <a:buChar char="•"/>
            </a:pPr>
            <a:r>
              <a:rPr lang="en-US" dirty="0"/>
              <a:t>“Moral distress can occur when veterinarians wish to provide care for animals but are unable to because clients cannot afford the cost of care; it is associated with negative mental health outcomes, including professional dissatisfaction, depression, posttraumatic stress disorder, and suicidality.” (Alvarez &amp; Lane, 2025)</a:t>
            </a:r>
          </a:p>
          <a:p>
            <a:pPr marL="1085850" lvl="2" indent="-171450">
              <a:buFont typeface="Arial" panose="020B0604020202020204" pitchFamily="34" charset="0"/>
              <a:buChar char="•"/>
            </a:pPr>
            <a:r>
              <a:rPr lang="en-US" dirty="0"/>
              <a:t>“A survey of over 1,000 small animal practitioners in the United States and Canada found that 57% of veterinarians believe owners’ economic limitations affect the care that they are able to provide at least once per day (Kipperman et al., 2017). In a 2022 Veterinary Information Network survey, close to 2,000 veterinarians were asked how they felt about fewer clients being able to afford recommended care; 84% of respondents reported they were either distressed or extremely distressed (Kogan et al., 2023). Besides lack of financial resources, additional client factors that affect care options include the client’s unique goals, values, expectations, beliefs, and abilities. As students transition into general practice, they may perceive that they are failing as doctors if they cannot consistently provide the advanced level of care they were taught.” (Alvarez &amp; Lane, 2025)</a:t>
            </a:r>
          </a:p>
          <a:p>
            <a:pPr marL="628650" lvl="1" indent="-171450">
              <a:buFont typeface="Arial" panose="020B0604020202020204" pitchFamily="34" charset="0"/>
              <a:buChar char="•"/>
            </a:pPr>
            <a:r>
              <a:rPr lang="en-US" dirty="0"/>
              <a:t>“In veterinary curricula and academic veterinary centers where technologically and financially intensive models of practice predominate, misperceptions may develop as students transition into general practice. They may perceive that they are failing as doctors if they cannot provide the advanced care they were taught, leading to moral distress.” (Alvarez &amp; Lane, 2025)</a:t>
            </a:r>
          </a:p>
          <a:p>
            <a:pPr marL="171450" lvl="0" indent="-171450">
              <a:buFont typeface="Arial" panose="020B0604020202020204" pitchFamily="34" charset="0"/>
              <a:buChar char="•"/>
            </a:pPr>
            <a:r>
              <a:rPr lang="en-US" dirty="0"/>
              <a:t>Protects their professional identity</a:t>
            </a:r>
          </a:p>
          <a:p>
            <a:pPr marL="628650" lvl="1" indent="-171450">
              <a:buFont typeface="Arial" panose="020B0604020202020204" pitchFamily="34" charset="0"/>
              <a:buChar char="•"/>
            </a:pPr>
            <a:r>
              <a:rPr lang="en-US" dirty="0"/>
              <a:t>“Students develop idealized professional identities and goals in training; these goals may misalign with their workplace experience (e.g., when a caregiver tries to model the skills and actions of a veterinary specialist while working in general practice) in a way that can harm their emotional well-being and career satisfaction (Armitage-Chan, 2020; Armitage-Chan et al., 2018). This dissatisfaction may contribute to high levels of psychological distress and burnout among veterinarians, including an increased risk of suicide (da Silva et al., 2023; Elkins et al., 1988; Strand et al., 2005; Volk, 2018).” (Alvarez &amp; Lane, 2025)</a:t>
            </a:r>
          </a:p>
          <a:p>
            <a:pPr marL="171450" lvl="0" indent="-171450">
              <a:buFont typeface="Arial" panose="020B0604020202020204" pitchFamily="34" charset="0"/>
              <a:buChar char="•"/>
            </a:pPr>
            <a:r>
              <a:rPr lang="en-US" dirty="0"/>
              <a:t>Can protect against burnout, and increase job satisfaction</a:t>
            </a:r>
          </a:p>
          <a:p>
            <a:pPr marL="628650" lvl="1" indent="-171450">
              <a:buFont typeface="Arial" panose="020B0604020202020204" pitchFamily="34" charset="0"/>
              <a:buChar char="•"/>
            </a:pPr>
            <a:r>
              <a:rPr lang="en-US" dirty="0"/>
              <a:t>“Embracing cultural humility and using spectrum of care (SOC) strategies that improve access to care for more patients could decrease burnout, buffer against professional stressors, and increase job satisfaction (Hoffman et al., 2021; Kipperman et al., 2017; Powell et al., 2021).” (Alvarez &amp; Lane, 2025)</a:t>
            </a:r>
          </a:p>
          <a:p>
            <a:pPr marL="628650" lvl="1" indent="-171450">
              <a:buFont typeface="Arial" panose="020B0604020202020204" pitchFamily="34" charset="0"/>
              <a:buChar char="•"/>
            </a:pPr>
            <a:r>
              <a:rPr lang="en-US" dirty="0"/>
              <a:t>“Recent studies have suggested that providing care to animals who otherwise would not receive it, as well as building relationships with team members and the broader community, is beneficial (Powell et al. 2021). Such positive feelings of meaningful work can be protective against burnout. By teaching students that there are multiple appropriate answers to a problem, and that the best course of action depends on the unique circumstances of each case, we can develop students’ resilience as they navigate the many contextual challenges associated with providing care in general practice. Being able to offer a range of care options can also help veterinarians treat more patients, which may affect the rate of economic euthanasia and address issues surrounding access to care, thus improving veterinarian mental health” (Alvarez &amp; Lane, 2025)</a:t>
            </a:r>
          </a:p>
          <a:p>
            <a:pPr marL="171450" lvl="0" indent="-171450">
              <a:buFont typeface="Arial" panose="020B0604020202020204" pitchFamily="34" charset="0"/>
              <a:buChar char="•"/>
            </a:pPr>
            <a:r>
              <a:rPr lang="en-US" dirty="0"/>
              <a:t>SOC helps address the UN Sustainable development goals (Carnevale &amp; Jankowski, 2025):</a:t>
            </a:r>
          </a:p>
          <a:p>
            <a:pPr marL="628650" lvl="1" indent="-171450">
              <a:buFont typeface="Arial" panose="020B0604020202020204" pitchFamily="34" charset="0"/>
              <a:buChar char="•"/>
            </a:pPr>
            <a:r>
              <a:rPr lang="en-US" dirty="0"/>
              <a:t>“The United Nations adopted 17 Sustainable Development Goals (SDGs) as part of the 2030 Agenda for Sustainable Development, aiming to achieve global peace and prosperity.</a:t>
            </a:r>
          </a:p>
          <a:p>
            <a:pPr marL="628650" lvl="1" indent="-171450">
              <a:buFont typeface="Arial" panose="020B0604020202020204" pitchFamily="34" charset="0"/>
              <a:buChar char="•"/>
            </a:pPr>
            <a:r>
              <a:rPr lang="en-US" dirty="0"/>
              <a:t>Veterinary medicine plays a crucial role in global health through the One Health approach, which recognizes the interconnectedness of human, animal, and environmental health.</a:t>
            </a:r>
          </a:p>
          <a:p>
            <a:pPr marL="628650" lvl="1" indent="-171450">
              <a:buFont typeface="Arial" panose="020B0604020202020204" pitchFamily="34" charset="0"/>
              <a:buChar char="•"/>
            </a:pPr>
            <a:r>
              <a:rPr lang="en-US" dirty="0"/>
              <a:t>Spectrum of care (SOC) practice in veterinary medicine aligns with several UNSDGs by providing tailored care across various client–patient circumstances and addressing health inequalities. Training should include understanding client and patient barriers, promoting relationship-centered care, and using evidence-based medicine.</a:t>
            </a:r>
          </a:p>
          <a:p>
            <a:pPr marL="628650" lvl="1" indent="-171450">
              <a:buFont typeface="Arial" panose="020B0604020202020204" pitchFamily="34" charset="0"/>
              <a:buChar char="•"/>
            </a:pPr>
            <a:r>
              <a:rPr lang="en-US" dirty="0"/>
              <a:t>Veterinary education programs can contribute to achieving the SDGs by expanding human capital, conducting research, and implementing the agenda through service-learning activities and curriculum changes that incorporate SOC concepts.”</a:t>
            </a:r>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endParaRPr lang="en-US" dirty="0"/>
          </a:p>
          <a:p>
            <a:pPr marL="0" lvl="0" indent="0">
              <a:buFont typeface="Arial" panose="020B0604020202020204" pitchFamily="34" charset="0"/>
              <a:buNone/>
            </a:pPr>
            <a:endParaRPr lang="en-US" dirty="0"/>
          </a:p>
        </p:txBody>
      </p:sp>
      <p:sp>
        <p:nvSpPr>
          <p:cNvPr id="4" name="Slide Number Placeholder 3">
            <a:extLst>
              <a:ext uri="{FF2B5EF4-FFF2-40B4-BE49-F238E27FC236}">
                <a16:creationId xmlns:a16="http://schemas.microsoft.com/office/drawing/2014/main" id="{0F630B4C-DDB3-5A29-00B5-378270ADD596}"/>
              </a:ext>
            </a:extLst>
          </p:cNvPr>
          <p:cNvSpPr>
            <a:spLocks noGrp="1"/>
          </p:cNvSpPr>
          <p:nvPr>
            <p:ph type="sldNum" sz="quarter" idx="5"/>
          </p:nvPr>
        </p:nvSpPr>
        <p:spPr/>
        <p:txBody>
          <a:bodyPr/>
          <a:lstStyle/>
          <a:p>
            <a:fld id="{8CC9D2B1-588E-FF4C-B5B0-50BA27569B35}" type="slidenum">
              <a:rPr lang="en-US" smtClean="0"/>
              <a:t>13</a:t>
            </a:fld>
            <a:endParaRPr lang="en-US"/>
          </a:p>
        </p:txBody>
      </p:sp>
    </p:spTree>
    <p:extLst>
      <p:ext uri="{BB962C8B-B14F-4D97-AF65-F5344CB8AC3E}">
        <p14:creationId xmlns:p14="http://schemas.microsoft.com/office/powerpoint/2010/main" val="2371804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A5921D-C170-8A0C-9E41-CEF5FCB473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B0056A-7EF2-1A79-4258-673139F612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6234AD-5707-9004-E86F-E70243FE2463}"/>
              </a:ext>
            </a:extLst>
          </p:cNvPr>
          <p:cNvSpPr>
            <a:spLocks noGrp="1"/>
          </p:cNvSpPr>
          <p:nvPr>
            <p:ph type="body" idx="1"/>
          </p:nvPr>
        </p:nvSpPr>
        <p:spPr/>
        <p:txBody>
          <a:bodyPr/>
          <a:lstStyle/>
          <a:p>
            <a:pPr marL="171450" lvl="0" indent="-171450">
              <a:buFont typeface="Arial" panose="020B0604020202020204" pitchFamily="34" charset="0"/>
              <a:buChar char="•"/>
            </a:pPr>
            <a:r>
              <a:rPr lang="en-US" dirty="0"/>
              <a:t>See the 2025 AAHA Referral Guidelines</a:t>
            </a:r>
          </a:p>
        </p:txBody>
      </p:sp>
      <p:sp>
        <p:nvSpPr>
          <p:cNvPr id="4" name="Slide Number Placeholder 3">
            <a:extLst>
              <a:ext uri="{FF2B5EF4-FFF2-40B4-BE49-F238E27FC236}">
                <a16:creationId xmlns:a16="http://schemas.microsoft.com/office/drawing/2014/main" id="{CB543429-0474-DDB2-8735-2DA8E508AE9D}"/>
              </a:ext>
            </a:extLst>
          </p:cNvPr>
          <p:cNvSpPr>
            <a:spLocks noGrp="1"/>
          </p:cNvSpPr>
          <p:nvPr>
            <p:ph type="sldNum" sz="quarter" idx="5"/>
          </p:nvPr>
        </p:nvSpPr>
        <p:spPr/>
        <p:txBody>
          <a:bodyPr/>
          <a:lstStyle/>
          <a:p>
            <a:fld id="{8CC9D2B1-588E-FF4C-B5B0-50BA27569B35}" type="slidenum">
              <a:rPr lang="en-US" smtClean="0"/>
              <a:t>14</a:t>
            </a:fld>
            <a:endParaRPr lang="en-US"/>
          </a:p>
        </p:txBody>
      </p:sp>
    </p:spTree>
    <p:extLst>
      <p:ext uri="{BB962C8B-B14F-4D97-AF65-F5344CB8AC3E}">
        <p14:creationId xmlns:p14="http://schemas.microsoft.com/office/powerpoint/2010/main" val="674143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2AF8E-CE02-66F6-834A-0584D9F0B7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28B5F6-D8F8-3826-05DA-06346582C8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FC7DEE-CA1F-3908-7726-99100E8EEC84}"/>
              </a:ext>
            </a:extLst>
          </p:cNvPr>
          <p:cNvSpPr>
            <a:spLocks noGrp="1"/>
          </p:cNvSpPr>
          <p:nvPr>
            <p:ph type="body" idx="1"/>
          </p:nvPr>
        </p:nvSpPr>
        <p:spPr/>
        <p:txBody>
          <a:bodyPr/>
          <a:lstStyle/>
          <a:p>
            <a:pPr marL="171450" indent="-171450">
              <a:buFont typeface="Arial" panose="020B0604020202020204" pitchFamily="34" charset="0"/>
              <a:buChar char="•"/>
            </a:pPr>
            <a:r>
              <a:rPr lang="en-US" dirty="0"/>
              <a:t>AAVMC Guide: </a:t>
            </a:r>
            <a:r>
              <a:rPr lang="en-US" i="1" dirty="0"/>
              <a:t>Enhancing spectrum of care preparation in veterinary education programs: An implementation strategies guide </a:t>
            </a:r>
          </a:p>
          <a:p>
            <a:pPr marL="628650" lvl="1" indent="-171450">
              <a:buFont typeface="Arial" panose="020B0604020202020204" pitchFamily="34" charset="0"/>
              <a:buChar char="•"/>
            </a:pPr>
            <a:r>
              <a:rPr lang="en-US" dirty="0"/>
              <a:t>Provides strategic recommendations and resources for planning, implementing, and sustaining SOC curricular changes </a:t>
            </a:r>
          </a:p>
          <a:p>
            <a:pPr marL="628650" lvl="1" indent="-171450">
              <a:buFont typeface="Arial" panose="020B0604020202020204" pitchFamily="34" charset="0"/>
              <a:buChar char="•"/>
            </a:pPr>
            <a:r>
              <a:rPr lang="en-US" dirty="0"/>
              <a:t>This free comprehensive resource is structured around an evidence-based approach to change management in higher education </a:t>
            </a:r>
          </a:p>
          <a:p>
            <a:pPr marL="628650" lvl="1" indent="-171450">
              <a:buFont typeface="Arial" panose="020B0604020202020204" pitchFamily="34" charset="0"/>
              <a:buChar char="•"/>
            </a:pPr>
            <a:r>
              <a:rPr lang="en-US" dirty="0"/>
              <a:t>Features the AAVMC SOC Education Model</a:t>
            </a:r>
          </a:p>
          <a:p>
            <a:pPr marL="1085850" lvl="2" indent="-171450">
              <a:buFont typeface="Arial" panose="020B0604020202020204" pitchFamily="34" charset="0"/>
              <a:buChar char="•"/>
            </a:pPr>
            <a:r>
              <a:rPr lang="en-US" dirty="0"/>
              <a:t>Outcomes-focused framework for preparing graduates to practice across the spectrum of care</a:t>
            </a:r>
          </a:p>
          <a:p>
            <a:pPr marL="1085850" lvl="2" indent="-171450">
              <a:buFont typeface="Arial" panose="020B0604020202020204" pitchFamily="34" charset="0"/>
              <a:buChar char="•"/>
            </a:pPr>
            <a:r>
              <a:rPr lang="en-US" dirty="0"/>
              <a:t>Aligned with AAVMC Competency-Based Veterinary Education 2.0 Model</a:t>
            </a:r>
          </a:p>
          <a:p>
            <a:pPr marL="628650" lvl="1" indent="-171450">
              <a:buFont typeface="Arial" panose="020B0604020202020204" pitchFamily="34" charset="0"/>
              <a:buChar char="•"/>
            </a:pPr>
            <a:endParaRPr lang="en-US" dirty="0"/>
          </a:p>
          <a:p>
            <a:pPr marL="1085850" lvl="2" indent="-171450">
              <a:buFont typeface="Arial" panose="020B0604020202020204" pitchFamily="34" charset="0"/>
              <a:buChar char="•"/>
            </a:pPr>
            <a:endParaRPr lang="en-US" dirty="0"/>
          </a:p>
          <a:p>
            <a:pPr marL="0" lvl="0" indent="0">
              <a:buFont typeface="Arial" panose="020B0604020202020204" pitchFamily="34" charset="0"/>
              <a:buNone/>
            </a:pPr>
            <a:endParaRPr lang="en-US" dirty="0"/>
          </a:p>
        </p:txBody>
      </p:sp>
      <p:sp>
        <p:nvSpPr>
          <p:cNvPr id="4" name="Slide Number Placeholder 3">
            <a:extLst>
              <a:ext uri="{FF2B5EF4-FFF2-40B4-BE49-F238E27FC236}">
                <a16:creationId xmlns:a16="http://schemas.microsoft.com/office/drawing/2014/main" id="{5D924C4A-EBA2-7485-38FE-80FDD5E99349}"/>
              </a:ext>
            </a:extLst>
          </p:cNvPr>
          <p:cNvSpPr>
            <a:spLocks noGrp="1"/>
          </p:cNvSpPr>
          <p:nvPr>
            <p:ph type="sldNum" sz="quarter" idx="5"/>
          </p:nvPr>
        </p:nvSpPr>
        <p:spPr/>
        <p:txBody>
          <a:bodyPr/>
          <a:lstStyle/>
          <a:p>
            <a:fld id="{8CC9D2B1-588E-FF4C-B5B0-50BA27569B35}" type="slidenum">
              <a:rPr lang="en-US" smtClean="0"/>
              <a:t>15</a:t>
            </a:fld>
            <a:endParaRPr lang="en-US"/>
          </a:p>
        </p:txBody>
      </p:sp>
    </p:spTree>
    <p:extLst>
      <p:ext uri="{BB962C8B-B14F-4D97-AF65-F5344CB8AC3E}">
        <p14:creationId xmlns:p14="http://schemas.microsoft.com/office/powerpoint/2010/main" val="477060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37F871-33E4-9972-E981-D393BC23CC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8E5538-8EC6-9CDB-10D3-FEC241D377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517892-10F6-28EC-FC4D-C4E94B93FB8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Teaching SoC can be easily integrated into existing lectures and cases, but don’t worry. It doesn’t require an overhaul of your content and teaching format! Don’t reinvent the wheel.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2C1873B-3A70-F08D-2C7C-AA4408CB4820}"/>
              </a:ext>
            </a:extLst>
          </p:cNvPr>
          <p:cNvSpPr>
            <a:spLocks noGrp="1"/>
          </p:cNvSpPr>
          <p:nvPr>
            <p:ph type="sldNum" sz="quarter" idx="5"/>
          </p:nvPr>
        </p:nvSpPr>
        <p:spPr/>
        <p:txBody>
          <a:bodyPr/>
          <a:lstStyle/>
          <a:p>
            <a:fld id="{8CC9D2B1-588E-FF4C-B5B0-50BA27569B35}" type="slidenum">
              <a:rPr lang="en-US" smtClean="0"/>
              <a:t>16</a:t>
            </a:fld>
            <a:endParaRPr lang="en-US"/>
          </a:p>
        </p:txBody>
      </p:sp>
    </p:spTree>
    <p:extLst>
      <p:ext uri="{BB962C8B-B14F-4D97-AF65-F5344CB8AC3E}">
        <p14:creationId xmlns:p14="http://schemas.microsoft.com/office/powerpoint/2010/main" val="3474209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9BF0E6-C71A-A2DC-A629-EBD36EECE5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1BC057-84C4-27D7-677C-76E00890105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F9E250-7C60-48DE-CD87-FFF11CF93CC0}"/>
              </a:ext>
            </a:extLst>
          </p:cNvPr>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Slide Number Placeholder 3">
            <a:extLst>
              <a:ext uri="{FF2B5EF4-FFF2-40B4-BE49-F238E27FC236}">
                <a16:creationId xmlns:a16="http://schemas.microsoft.com/office/drawing/2014/main" id="{C9A4A7C4-080E-A4F9-BF95-4F7FDB69F7A8}"/>
              </a:ext>
            </a:extLst>
          </p:cNvPr>
          <p:cNvSpPr>
            <a:spLocks noGrp="1"/>
          </p:cNvSpPr>
          <p:nvPr>
            <p:ph type="sldNum" sz="quarter" idx="5"/>
          </p:nvPr>
        </p:nvSpPr>
        <p:spPr/>
        <p:txBody>
          <a:bodyPr/>
          <a:lstStyle/>
          <a:p>
            <a:fld id="{8CC9D2B1-588E-FF4C-B5B0-50BA27569B35}" type="slidenum">
              <a:rPr lang="en-US" smtClean="0"/>
              <a:t>17</a:t>
            </a:fld>
            <a:endParaRPr lang="en-US"/>
          </a:p>
        </p:txBody>
      </p:sp>
    </p:spTree>
    <p:extLst>
      <p:ext uri="{BB962C8B-B14F-4D97-AF65-F5344CB8AC3E}">
        <p14:creationId xmlns:p14="http://schemas.microsoft.com/office/powerpoint/2010/main" val="2815528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9D2B1-588E-FF4C-B5B0-50BA27569B35}" type="slidenum">
              <a:rPr lang="en-US" smtClean="0"/>
              <a:t>19</a:t>
            </a:fld>
            <a:endParaRPr lang="en-US"/>
          </a:p>
        </p:txBody>
      </p:sp>
    </p:spTree>
    <p:extLst>
      <p:ext uri="{BB962C8B-B14F-4D97-AF65-F5344CB8AC3E}">
        <p14:creationId xmlns:p14="http://schemas.microsoft.com/office/powerpoint/2010/main" val="3555236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86BBD0-81FF-A49B-44FC-C811FCE932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D94B95-DCDE-EE3A-2B73-59F39D0C9A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3EA0AA-29D1-1BF4-A183-EACA280293D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B314561-7D03-77CB-AD4C-6A5EAB7A389B}"/>
              </a:ext>
            </a:extLst>
          </p:cNvPr>
          <p:cNvSpPr>
            <a:spLocks noGrp="1"/>
          </p:cNvSpPr>
          <p:nvPr>
            <p:ph type="sldNum" sz="quarter" idx="5"/>
          </p:nvPr>
        </p:nvSpPr>
        <p:spPr/>
        <p:txBody>
          <a:bodyPr/>
          <a:lstStyle/>
          <a:p>
            <a:fld id="{8CC9D2B1-588E-FF4C-B5B0-50BA27569B35}" type="slidenum">
              <a:rPr lang="en-US" smtClean="0"/>
              <a:t>20</a:t>
            </a:fld>
            <a:endParaRPr lang="en-US"/>
          </a:p>
        </p:txBody>
      </p:sp>
    </p:spTree>
    <p:extLst>
      <p:ext uri="{BB962C8B-B14F-4D97-AF65-F5344CB8AC3E}">
        <p14:creationId xmlns:p14="http://schemas.microsoft.com/office/powerpoint/2010/main" val="2875731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Spectrum of care is a new name for an old concept in veterinary medicine. We are focusing on SOC pedagogical approaches and interventions that actively teach students how to work across this spectrum effectively instead of having to learn this through practice after graduation.</a:t>
            </a:r>
          </a:p>
          <a:p>
            <a:endParaRPr lang="en-US" dirty="0"/>
          </a:p>
          <a:p>
            <a:r>
              <a:rPr lang="en-US" dirty="0"/>
              <a:t>Let’s walk through an example to showcase how these terms might be applied to the case… </a:t>
            </a:r>
          </a:p>
        </p:txBody>
      </p:sp>
      <p:sp>
        <p:nvSpPr>
          <p:cNvPr id="4" name="Slide Number Placeholder 3"/>
          <p:cNvSpPr>
            <a:spLocks noGrp="1"/>
          </p:cNvSpPr>
          <p:nvPr>
            <p:ph type="sldNum" sz="quarter" idx="5"/>
          </p:nvPr>
        </p:nvSpPr>
        <p:spPr/>
        <p:txBody>
          <a:bodyPr/>
          <a:lstStyle/>
          <a:p>
            <a:fld id="{8CC9D2B1-588E-FF4C-B5B0-50BA27569B35}" type="slidenum">
              <a:rPr lang="en-US" smtClean="0"/>
              <a:t>4</a:t>
            </a:fld>
            <a:endParaRPr lang="en-US"/>
          </a:p>
        </p:txBody>
      </p:sp>
    </p:spTree>
    <p:extLst>
      <p:ext uri="{BB962C8B-B14F-4D97-AF65-F5344CB8AC3E}">
        <p14:creationId xmlns:p14="http://schemas.microsoft.com/office/powerpoint/2010/main" val="2629362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Special note: All options are rooted in evidence and fall within the standard of care. The pros, cons, and tradeoffs for each option should be compared. </a:t>
            </a:r>
          </a:p>
          <a:p>
            <a:endParaRPr lang="en-US" dirty="0"/>
          </a:p>
          <a:p>
            <a:endParaRPr lang="en-US" dirty="0"/>
          </a:p>
        </p:txBody>
      </p:sp>
      <p:sp>
        <p:nvSpPr>
          <p:cNvPr id="4" name="Slide Number Placeholder 3"/>
          <p:cNvSpPr>
            <a:spLocks noGrp="1"/>
          </p:cNvSpPr>
          <p:nvPr>
            <p:ph type="sldNum" sz="quarter" idx="5"/>
          </p:nvPr>
        </p:nvSpPr>
        <p:spPr/>
        <p:txBody>
          <a:bodyPr/>
          <a:lstStyle/>
          <a:p>
            <a:fld id="{8CC9D2B1-588E-FF4C-B5B0-50BA27569B35}" type="slidenum">
              <a:rPr lang="en-US" smtClean="0"/>
              <a:t>5</a:t>
            </a:fld>
            <a:endParaRPr lang="en-US"/>
          </a:p>
        </p:txBody>
      </p:sp>
    </p:spTree>
    <p:extLst>
      <p:ext uri="{BB962C8B-B14F-4D97-AF65-F5344CB8AC3E}">
        <p14:creationId xmlns:p14="http://schemas.microsoft.com/office/powerpoint/2010/main" val="2971937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2E122-E197-8530-1A74-A12739B48B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A3610D-10DF-16A3-C4AE-4DA759F000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0511CD-E663-94B0-D462-C24CB1EEB60C}"/>
              </a:ext>
            </a:extLst>
          </p:cNvPr>
          <p:cNvSpPr>
            <a:spLocks noGrp="1"/>
          </p:cNvSpPr>
          <p:nvPr>
            <p:ph type="body" idx="1"/>
          </p:nvPr>
        </p:nvSpPr>
        <p:spPr/>
        <p:txBody>
          <a:bodyPr/>
          <a:lstStyle/>
          <a:p>
            <a:r>
              <a:rPr lang="en-US" dirty="0"/>
              <a:t>Special note: SOC is a strategy to achieve equitable veterinary care and navigate situations where people do not have these resources, but SOC can be applied to all veterinary scenarios whether or not Access to Care is a challenge. </a:t>
            </a:r>
          </a:p>
        </p:txBody>
      </p:sp>
      <p:sp>
        <p:nvSpPr>
          <p:cNvPr id="4" name="Slide Number Placeholder 3">
            <a:extLst>
              <a:ext uri="{FF2B5EF4-FFF2-40B4-BE49-F238E27FC236}">
                <a16:creationId xmlns:a16="http://schemas.microsoft.com/office/drawing/2014/main" id="{A3FCBE23-F49C-0452-97D5-1812B969A99D}"/>
              </a:ext>
            </a:extLst>
          </p:cNvPr>
          <p:cNvSpPr>
            <a:spLocks noGrp="1"/>
          </p:cNvSpPr>
          <p:nvPr>
            <p:ph type="sldNum" sz="quarter" idx="5"/>
          </p:nvPr>
        </p:nvSpPr>
        <p:spPr/>
        <p:txBody>
          <a:bodyPr/>
          <a:lstStyle/>
          <a:p>
            <a:fld id="{8CC9D2B1-588E-FF4C-B5B0-50BA27569B35}" type="slidenum">
              <a:rPr lang="en-US" smtClean="0"/>
              <a:t>6</a:t>
            </a:fld>
            <a:endParaRPr lang="en-US"/>
          </a:p>
        </p:txBody>
      </p:sp>
    </p:spTree>
    <p:extLst>
      <p:ext uri="{BB962C8B-B14F-4D97-AF65-F5344CB8AC3E}">
        <p14:creationId xmlns:p14="http://schemas.microsoft.com/office/powerpoint/2010/main" val="2500682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BDBD7D-5D14-1E73-CE08-35E2128F26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7F466D-6089-B346-7794-9E195DA955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B81B69-0A70-C700-11A7-FE638C9E9F4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12427A6-3F8C-0E53-2E58-3F5EA12A8299}"/>
              </a:ext>
            </a:extLst>
          </p:cNvPr>
          <p:cNvSpPr>
            <a:spLocks noGrp="1"/>
          </p:cNvSpPr>
          <p:nvPr>
            <p:ph type="sldNum" sz="quarter" idx="5"/>
          </p:nvPr>
        </p:nvSpPr>
        <p:spPr/>
        <p:txBody>
          <a:bodyPr/>
          <a:lstStyle/>
          <a:p>
            <a:fld id="{8CC9D2B1-588E-FF4C-B5B0-50BA27569B35}" type="slidenum">
              <a:rPr lang="en-US" smtClean="0"/>
              <a:t>7</a:t>
            </a:fld>
            <a:endParaRPr lang="en-US"/>
          </a:p>
        </p:txBody>
      </p:sp>
    </p:spTree>
    <p:extLst>
      <p:ext uri="{BB962C8B-B14F-4D97-AF65-F5344CB8AC3E}">
        <p14:creationId xmlns:p14="http://schemas.microsoft.com/office/powerpoint/2010/main" val="1036352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BFEF7-6A23-3AA5-F8A9-17740BFBB2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FA5D55-97FF-F17E-5C5D-87F65FB78B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CD627E-D985-6F0B-95B1-5B20381B020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7BDC571-F153-BB3F-8AF9-6069746A0577}"/>
              </a:ext>
            </a:extLst>
          </p:cNvPr>
          <p:cNvSpPr>
            <a:spLocks noGrp="1"/>
          </p:cNvSpPr>
          <p:nvPr>
            <p:ph type="sldNum" sz="quarter" idx="5"/>
          </p:nvPr>
        </p:nvSpPr>
        <p:spPr/>
        <p:txBody>
          <a:bodyPr/>
          <a:lstStyle/>
          <a:p>
            <a:fld id="{8CC9D2B1-588E-FF4C-B5B0-50BA27569B35}" type="slidenum">
              <a:rPr lang="en-US" smtClean="0"/>
              <a:t>8</a:t>
            </a:fld>
            <a:endParaRPr lang="en-US"/>
          </a:p>
        </p:txBody>
      </p:sp>
    </p:spTree>
    <p:extLst>
      <p:ext uri="{BB962C8B-B14F-4D97-AF65-F5344CB8AC3E}">
        <p14:creationId xmlns:p14="http://schemas.microsoft.com/office/powerpoint/2010/main" val="3049329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292EF-DDA3-300E-CA65-7F462EB8EE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9ACF7B-B793-30D4-B55A-2D7E3EF4BB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9A4187-A606-B55A-178B-EC051DC5852D}"/>
              </a:ext>
            </a:extLst>
          </p:cNvPr>
          <p:cNvSpPr>
            <a:spLocks noGrp="1"/>
          </p:cNvSpPr>
          <p:nvPr>
            <p:ph type="body" idx="1"/>
          </p:nvPr>
        </p:nvSpPr>
        <p:spPr/>
        <p:txBody>
          <a:bodyPr/>
          <a:lstStyle/>
          <a:p>
            <a:r>
              <a:rPr lang="en-US" dirty="0"/>
              <a:t>As veterinarians working in academic institutions – we are well-equipped to pursue these areas of research </a:t>
            </a:r>
          </a:p>
        </p:txBody>
      </p:sp>
      <p:sp>
        <p:nvSpPr>
          <p:cNvPr id="4" name="Slide Number Placeholder 3">
            <a:extLst>
              <a:ext uri="{FF2B5EF4-FFF2-40B4-BE49-F238E27FC236}">
                <a16:creationId xmlns:a16="http://schemas.microsoft.com/office/drawing/2014/main" id="{7F516AC5-8931-BBFE-3FA5-F6FC6652EFA5}"/>
              </a:ext>
            </a:extLst>
          </p:cNvPr>
          <p:cNvSpPr>
            <a:spLocks noGrp="1"/>
          </p:cNvSpPr>
          <p:nvPr>
            <p:ph type="sldNum" sz="quarter" idx="5"/>
          </p:nvPr>
        </p:nvSpPr>
        <p:spPr/>
        <p:txBody>
          <a:bodyPr/>
          <a:lstStyle/>
          <a:p>
            <a:fld id="{8CC9D2B1-588E-FF4C-B5B0-50BA27569B35}" type="slidenum">
              <a:rPr lang="en-US" smtClean="0"/>
              <a:t>9</a:t>
            </a:fld>
            <a:endParaRPr lang="en-US"/>
          </a:p>
        </p:txBody>
      </p:sp>
    </p:spTree>
    <p:extLst>
      <p:ext uri="{BB962C8B-B14F-4D97-AF65-F5344CB8AC3E}">
        <p14:creationId xmlns:p14="http://schemas.microsoft.com/office/powerpoint/2010/main" val="1526576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8D0D0-E3B9-1C89-FA6F-E2CAA07AEE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49AB92-2671-DF8B-3611-FE272707F0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17D7A3-2A31-05E1-5DC0-0704CDA775B1}"/>
              </a:ext>
            </a:extLst>
          </p:cNvPr>
          <p:cNvSpPr>
            <a:spLocks noGrp="1"/>
          </p:cNvSpPr>
          <p:nvPr>
            <p:ph type="body" idx="1"/>
          </p:nvPr>
        </p:nvSpPr>
        <p:spPr/>
        <p:txBody>
          <a:bodyPr/>
          <a:lstStyle/>
          <a:p>
            <a:pPr marL="228600" marR="0" lvl="0" indent="-228600">
              <a:lnSpc>
                <a:spcPct val="107000"/>
              </a:lnSpc>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Contribute to long-term practice financial viability</a:t>
            </a:r>
          </a:p>
          <a:p>
            <a:pPr marL="685800" marR="0" lvl="1" indent="-228600">
              <a:lnSpc>
                <a:spcPct val="107000"/>
              </a:lnSpc>
              <a:spcAft>
                <a:spcPts val="80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“Offering SOC options contributes to long-term practice financial viability by serving diverse clientele with options that meet client financial and personal expectations. Recent practice management trends show that clients are delaying veterinary visits due to cost following the COVID-19 pandemic (Nolen, 2023). A focus on relationship-centered care with SOC options could dramatically improve client visits and compliance, contributing to practice and personal financial health” (Carnevale et al., 2025)</a:t>
            </a:r>
          </a:p>
          <a:p>
            <a:pPr marL="228600" marR="0" lvl="0" indent="-228600">
              <a:lnSpc>
                <a:spcPct val="107000"/>
              </a:lnSpc>
              <a:spcAft>
                <a:spcPts val="80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Enhance veterinarian-client relationships</a:t>
            </a:r>
          </a:p>
          <a:p>
            <a:pPr marL="685800" marR="0" lvl="1" indent="-228600">
              <a:lnSpc>
                <a:spcPct val="107000"/>
              </a:lnSpc>
              <a:spcAft>
                <a:spcPts val="80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“The socioeconomic and policy landscapes within which humans and their animals exist affect not only the health of animals and people (McDowall et al., 2023), but also the trust between veterinary professionals and clients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LaVallee</a:t>
            </a:r>
            <a:r>
              <a:rPr lang="en-US" sz="1100" dirty="0">
                <a:effectLst/>
                <a:latin typeface="Calibri" panose="020F0502020204030204" pitchFamily="34" charset="0"/>
                <a:ea typeface="Calibri" panose="020F0502020204030204" pitchFamily="34" charset="0"/>
                <a:cs typeface="Times New Roman" panose="02020603050405020304" pitchFamily="18" charset="0"/>
              </a:rPr>
              <a:t> et al., 2017)” (Bernstein &amp; Alvarez, 2025)</a:t>
            </a:r>
          </a:p>
          <a:p>
            <a:pPr marL="685800" marR="0" lvl="1" indent="-228600">
              <a:lnSpc>
                <a:spcPct val="107000"/>
              </a:lnSpc>
              <a:spcAft>
                <a:spcPts val="800"/>
              </a:spcAft>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“SOC offers a useful framework for delivering equitable care through a relational approach with open communication about client barriers to and goals for care, patient-specific considerations, and the veterinarian’s own abilities or limitations (Englar, 2023b)” (Bernstein &amp; Alvarez, 2025)</a:t>
            </a:r>
          </a:p>
          <a:p>
            <a:pPr marL="685800" marR="0" lvl="1" indent="-228600">
              <a:lnSpc>
                <a:spcPct val="107000"/>
              </a:lnSpc>
              <a:spcAft>
                <a:spcPts val="800"/>
              </a:spcAft>
              <a:buFont typeface="Arial" panose="020B0604020202020204" pitchFamily="34" charset="0"/>
              <a:buChar char="•"/>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85800" marR="0" lvl="1" indent="-228600">
              <a:lnSpc>
                <a:spcPct val="107000"/>
              </a:lnSpc>
              <a:spcAft>
                <a:spcPts val="800"/>
              </a:spcAft>
              <a:buFont typeface="Arial" panose="020B0604020202020204" pitchFamily="34" charset="0"/>
              <a:buChar char="•"/>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628650" lvl="1" indent="-171450">
              <a:buFont typeface="Arial" panose="020B0604020202020204" pitchFamily="34" charset="0"/>
              <a:buChar char="•"/>
            </a:pPr>
            <a:endParaRPr lang="en-US" dirty="0"/>
          </a:p>
          <a:p>
            <a:pPr marL="628650" lvl="1" indent="-1714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A6BDDAB-7F8F-68B5-1E3D-B8574968A42E}"/>
              </a:ext>
            </a:extLst>
          </p:cNvPr>
          <p:cNvSpPr>
            <a:spLocks noGrp="1"/>
          </p:cNvSpPr>
          <p:nvPr>
            <p:ph type="sldNum" sz="quarter" idx="5"/>
          </p:nvPr>
        </p:nvSpPr>
        <p:spPr/>
        <p:txBody>
          <a:bodyPr/>
          <a:lstStyle/>
          <a:p>
            <a:fld id="{8CC9D2B1-588E-FF4C-B5B0-50BA27569B35}" type="slidenum">
              <a:rPr lang="en-US" smtClean="0"/>
              <a:t>10</a:t>
            </a:fld>
            <a:endParaRPr lang="en-US"/>
          </a:p>
        </p:txBody>
      </p:sp>
    </p:spTree>
    <p:extLst>
      <p:ext uri="{BB962C8B-B14F-4D97-AF65-F5344CB8AC3E}">
        <p14:creationId xmlns:p14="http://schemas.microsoft.com/office/powerpoint/2010/main" val="3702557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001368-6713-BFDC-944F-933314F014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039909-E31D-ADDB-8E76-6E242F3B0D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5AAB70-B111-0EE4-8E09-EE4FB949E1FC}"/>
              </a:ext>
            </a:extLst>
          </p:cNvPr>
          <p:cNvSpPr>
            <a:spLocks noGrp="1"/>
          </p:cNvSpPr>
          <p:nvPr>
            <p:ph type="body" idx="1"/>
          </p:nvPr>
        </p:nvSpPr>
        <p:spPr/>
        <p:txBody>
          <a:bodyPr/>
          <a:lstStyle/>
          <a:p>
            <a:pPr marL="171450" lvl="0" indent="-171450">
              <a:buFont typeface="Arial" panose="020B0604020202020204" pitchFamily="34" charset="0"/>
              <a:buChar char="•"/>
            </a:pPr>
            <a:r>
              <a:rPr lang="en-US" dirty="0"/>
              <a:t>SOC helps advance access, belonging, and community-building initiatives</a:t>
            </a:r>
          </a:p>
          <a:p>
            <a:pPr marL="628650" lvl="1" indent="-171450">
              <a:buFont typeface="Arial" panose="020B0604020202020204" pitchFamily="34" charset="0"/>
              <a:buChar char="•"/>
            </a:pPr>
            <a:r>
              <a:rPr lang="en-US" dirty="0"/>
              <a:t>“Despite these efforts to make practice more equitable, the veterinary curriculum still emphasizes an inherently inequitable “gold standard” of medicine, which is not accessible, affordable, or preferable for every pet owner (Englar, 2023a)” (Bernstein &amp; Alvarez, 2025)</a:t>
            </a:r>
          </a:p>
          <a:p>
            <a:pPr marL="628650" lvl="1" indent="-171450">
              <a:buFont typeface="Arial" panose="020B0604020202020204" pitchFamily="34" charset="0"/>
              <a:buChar char="•"/>
            </a:pPr>
            <a:r>
              <a:rPr lang="en-US" dirty="0"/>
              <a:t>“Practicing along a spectrum of care requires a foundation of cultural humility and structural competency training. Cultural humility involves lifelong self-reflection to identify biased thoughts and behaviors (Alvarez et al., 2020). This foundation enables students to “think about how social biases, stigma, internalized racism, and power dynamics shape perceptions of health and disease” (Milstein et al., 2022, p. 1146)” (Bernstein &amp; Alvarez, 2025)</a:t>
            </a:r>
          </a:p>
          <a:p>
            <a:pPr marL="628650" lvl="1" indent="-171450">
              <a:buFont typeface="Arial" panose="020B0604020202020204" pitchFamily="34" charset="0"/>
              <a:buChar char="•"/>
            </a:pPr>
            <a:r>
              <a:rPr lang="en-US" dirty="0"/>
              <a:t>“Preparing students to practice along a spectrum of care requires them to simultaneously evaluate themselves and the dominant cultural values reinforced by their academic institutions. Critical to providing equitable access to veterinary care is creating inclusive environments where multiple perspectives and knowledge systems are taught, valued, and practiced” (Bernstein &amp; Alvarez, 2025)</a:t>
            </a:r>
          </a:p>
          <a:p>
            <a:pPr marL="171450" lvl="0" indent="-171450">
              <a:buFont typeface="Arial" panose="020B0604020202020204" pitchFamily="34" charset="0"/>
              <a:buChar char="•"/>
            </a:pPr>
            <a:r>
              <a:rPr lang="en-US" dirty="0"/>
              <a:t>Helps address recruitment and retention challenges</a:t>
            </a:r>
          </a:p>
          <a:p>
            <a:pPr marL="628650" lvl="1" indent="-171450">
              <a:buFont typeface="Arial" panose="020B0604020202020204" pitchFamily="34" charset="0"/>
              <a:buChar char="•"/>
            </a:pPr>
            <a:r>
              <a:rPr lang="en-US" dirty="0"/>
              <a:t>“In addition to salary and benefits, reasons specialists leave veterinary academia include geographic location, family concerns, perceptions of work–life balance, and departmental culture (Furr, 2018; Furr, 2020; Jelinski &amp; Silver, 2015). Notably, most of these individuals do not become disenchanted with academia because of the teaching or clinical practice. Their decisions are influenced by bureaucracy, perceived lack of support and reward for clinical work, and, for some, the expectations for research productivity and difficult steps to promotion or tenure (Furr, 2018).” (Lane &amp; Alvarez, 2025)</a:t>
            </a:r>
          </a:p>
          <a:p>
            <a:pPr marL="628650" lvl="1" indent="-171450">
              <a:buFont typeface="Arial" panose="020B0604020202020204" pitchFamily="34" charset="0"/>
              <a:buChar char="•"/>
            </a:pPr>
            <a:r>
              <a:rPr lang="en-US" dirty="0"/>
              <a:t>“While effects are theoretical at this stage, incorporating and supporting SOC preparation could affect morale, climate, and well-being across an institution. A robust curriculum and affiliated SOC practice opportunities could (Lane &amp; Alvarez, 2025):</a:t>
            </a:r>
          </a:p>
          <a:p>
            <a:pPr marL="1085850" lvl="2" indent="-171450">
              <a:buFont typeface="Arial" panose="020B0604020202020204" pitchFamily="34" charset="0"/>
              <a:buChar char="•"/>
            </a:pPr>
            <a:r>
              <a:rPr lang="en-US" dirty="0"/>
              <a:t>Provide opportunities to hire additional faculty members who can contribute to the curricular, governance, and other program needs of the program in addition to providing SOC content or clinical experiences.</a:t>
            </a:r>
          </a:p>
          <a:p>
            <a:pPr marL="1085850" lvl="2" indent="-171450">
              <a:buFont typeface="Arial" panose="020B0604020202020204" pitchFamily="34" charset="0"/>
              <a:buChar char="•"/>
            </a:pPr>
            <a:r>
              <a:rPr lang="en-US" dirty="0"/>
              <a:t>Clarify roles of primary care and advanced care throughout the curriculum, reducing perceived conflicts among faculty and staff and reducing the expectations for individual educators to focus on both.</a:t>
            </a:r>
          </a:p>
          <a:p>
            <a:pPr marL="1085850" lvl="2" indent="-171450">
              <a:buFont typeface="Arial" panose="020B0604020202020204" pitchFamily="34" charset="0"/>
              <a:buChar char="•"/>
            </a:pPr>
            <a:r>
              <a:rPr lang="en-US" dirty="0"/>
              <a:t>Complement specialty care services and improve communication among specialists and primary care clinicians to benefit the hospital environment as well as curricular content.</a:t>
            </a:r>
          </a:p>
          <a:p>
            <a:pPr marL="1085850" lvl="2" indent="-171450">
              <a:buFont typeface="Arial" panose="020B0604020202020204" pitchFamily="34" charset="0"/>
              <a:buChar char="•"/>
            </a:pPr>
            <a:r>
              <a:rPr lang="en-US" dirty="0"/>
              <a:t>Stimulate faculty professional development in instruction, clinical teaching, advanced communication skills, practice management, and leadership, which are considered attractive topics for faculty needs (Haden et al., 2010).</a:t>
            </a:r>
          </a:p>
          <a:p>
            <a:pPr marL="1085850" lvl="2" indent="-171450">
              <a:buFont typeface="Arial" panose="020B0604020202020204" pitchFamily="34" charset="0"/>
              <a:buChar char="•"/>
            </a:pPr>
            <a:r>
              <a:rPr lang="en-US" dirty="0"/>
              <a:t>Serve new populations and help the program meet multiple missions, leading to increased sense of purpose and community for all; SOC education and experiences could help demonstrate leadership’s commitment to the clinical and outreach missions of the institution.</a:t>
            </a:r>
          </a:p>
          <a:p>
            <a:pPr marL="1085850" lvl="2" indent="-171450">
              <a:buFont typeface="Arial" panose="020B0604020202020204" pitchFamily="34" charset="0"/>
              <a:buChar char="•"/>
            </a:pPr>
            <a:r>
              <a:rPr lang="en-US" dirty="0"/>
              <a:t>Provide another pathway and caseload for discovery and scholarship for primary care or practitioner instructors, enhancing opportunities for promotion and reward.</a:t>
            </a:r>
          </a:p>
          <a:p>
            <a:pPr marL="1085850" lvl="2" indent="-171450">
              <a:buFont typeface="Arial" panose="020B0604020202020204" pitchFamily="34" charset="0"/>
              <a:buChar char="•"/>
            </a:pPr>
            <a:r>
              <a:rPr lang="en-US" dirty="0"/>
              <a:t>Provide an opportunity for exposure and participation of faculty, staff, and students in a workspace and workload that resembles general practice; faculty specialists could enjoy the opportunity to spend some of their clinical effort in this setting and gain more flexibility and work–life balance.</a:t>
            </a:r>
          </a:p>
          <a:p>
            <a:pPr marL="171450" lvl="0" indent="-171450">
              <a:buFont typeface="Arial" panose="020B0604020202020204" pitchFamily="34" charset="0"/>
              <a:buChar char="•"/>
            </a:pPr>
            <a:r>
              <a:rPr lang="en-US" dirty="0"/>
              <a:t>There are opportunities for funded research</a:t>
            </a:r>
          </a:p>
          <a:p>
            <a:pPr marL="628650" lvl="1" indent="-171450">
              <a:buFont typeface="Arial" panose="020B0604020202020204" pitchFamily="34" charset="0"/>
              <a:buChar char="•"/>
            </a:pPr>
            <a:r>
              <a:rPr lang="en-US" dirty="0"/>
              <a:t>Partnered research with generalists and specialists </a:t>
            </a:r>
          </a:p>
          <a:p>
            <a:pPr marL="628650" lvl="1" indent="-171450">
              <a:buFont typeface="Arial" panose="020B0604020202020204" pitchFamily="34" charset="0"/>
              <a:buChar char="•"/>
            </a:pPr>
            <a:r>
              <a:rPr lang="en-US" dirty="0"/>
              <a:t>Partnered research with members of the community </a:t>
            </a:r>
          </a:p>
          <a:p>
            <a:pPr marL="628650" lvl="1" indent="-171450">
              <a:buFont typeface="Arial" panose="020B0604020202020204" pitchFamily="34" charset="0"/>
              <a:buChar char="•"/>
            </a:pPr>
            <a:r>
              <a:rPr lang="en-US" dirty="0"/>
              <a:t>Tons of unanswered research questions in education and medicine</a:t>
            </a:r>
          </a:p>
          <a:p>
            <a:pPr marL="628650" lvl="1" indent="-171450">
              <a:buFont typeface="Arial" panose="020B0604020202020204" pitchFamily="34" charset="0"/>
              <a:buChar char="•"/>
            </a:pPr>
            <a:r>
              <a:rPr lang="en-US" dirty="0"/>
              <a:t>Partnered research with human healthcare providers. If we can keep people and pets together and humans have less distress about veterinary care, they may stay healthier, happier, and less costly to our healthcare system.</a:t>
            </a:r>
          </a:p>
          <a:p>
            <a:pPr marL="171450" lvl="0" indent="-171450">
              <a:buFont typeface="Arial" panose="020B0604020202020204" pitchFamily="34" charset="0"/>
              <a:buChar char="•"/>
            </a:pPr>
            <a:endParaRPr lang="en-US" dirty="0"/>
          </a:p>
          <a:p>
            <a:pPr marL="0" lvl="0" indent="0">
              <a:buFont typeface="Arial" panose="020B0604020202020204" pitchFamily="34" charset="0"/>
              <a:buNone/>
            </a:pPr>
            <a:endParaRPr lang="en-US" dirty="0"/>
          </a:p>
        </p:txBody>
      </p:sp>
      <p:sp>
        <p:nvSpPr>
          <p:cNvPr id="4" name="Slide Number Placeholder 3">
            <a:extLst>
              <a:ext uri="{FF2B5EF4-FFF2-40B4-BE49-F238E27FC236}">
                <a16:creationId xmlns:a16="http://schemas.microsoft.com/office/drawing/2014/main" id="{D17BF2E8-F8DD-6909-DB25-DDD5B8F02897}"/>
              </a:ext>
            </a:extLst>
          </p:cNvPr>
          <p:cNvSpPr>
            <a:spLocks noGrp="1"/>
          </p:cNvSpPr>
          <p:nvPr>
            <p:ph type="sldNum" sz="quarter" idx="5"/>
          </p:nvPr>
        </p:nvSpPr>
        <p:spPr/>
        <p:txBody>
          <a:bodyPr/>
          <a:lstStyle/>
          <a:p>
            <a:fld id="{8CC9D2B1-588E-FF4C-B5B0-50BA27569B35}" type="slidenum">
              <a:rPr lang="en-US" smtClean="0"/>
              <a:t>11</a:t>
            </a:fld>
            <a:endParaRPr lang="en-US"/>
          </a:p>
        </p:txBody>
      </p:sp>
    </p:spTree>
    <p:extLst>
      <p:ext uri="{BB962C8B-B14F-4D97-AF65-F5344CB8AC3E}">
        <p14:creationId xmlns:p14="http://schemas.microsoft.com/office/powerpoint/2010/main" val="162309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5A5808-3B61-48CC-92EF-85AC2E0DFA56}" type="datetime2">
              <a:rPr lang="en-US" smtClean="0"/>
              <a:t>Thursday, April 17,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738749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5E98AF-4574-4509-BF7A-519ACD5BF826}" type="datetime2">
              <a:rPr lang="en-US" smtClean="0"/>
              <a:t>Thursday, April 17,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110344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DD97D4-9636-490F-85D0-E926C2B6F3B1}" type="datetime2">
              <a:rPr lang="en-US" smtClean="0"/>
              <a:t>Thursday, April 17,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99389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3AF3C6-0FD4-4939-991C-00DDE5C56815}" type="datetime2">
              <a:rPr lang="en-US" smtClean="0"/>
              <a:t>Thursday, April 17,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39978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07482-8128-47C6-A8DD-6452B0291CFF}" type="datetime2">
              <a:rPr lang="en-US" smtClean="0"/>
              <a:t>Thursday, April 17,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93321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903F25-275E-41DE-BE3B-EBF0DB49F9B1}" type="datetime2">
              <a:rPr lang="en-US" smtClean="0"/>
              <a:t>Thursday, April 17, 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485177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475572-4A44-4171-84AA-64D42C8050A6}" type="datetime2">
              <a:rPr lang="en-US" smtClean="0"/>
              <a:t>Thursday, April 17, 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807094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C1612E-528E-4FD5-9E9E-E15F1108F171}" type="datetime2">
              <a:rPr lang="en-US" smtClean="0"/>
              <a:t>Thursday, April 17, 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621059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6D862-A06D-436F-A92E-EBAAD50B6E50}" type="datetime2">
              <a:rPr lang="en-US" smtClean="0"/>
              <a:t>Thursday, April 17, 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64686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73E0B7D-2260-4809-8F0A-9E5F3E24F169}" type="datetime2">
              <a:rPr lang="en-US" smtClean="0"/>
              <a:t>Thursday, April 17, 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50175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8E4735-C637-46A3-94EB-AB3AC4188D2F}" type="datetime2">
              <a:rPr lang="en-US" smtClean="0"/>
              <a:t>Thursday, April 17, 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59498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C963C-C1DB-4AFD-9DDC-0691666BF49B}" type="datetime2">
              <a:rPr lang="en-US" smtClean="0"/>
              <a:pPr/>
              <a:t>Thursday, April 17, 2025</a:t>
            </a:fld>
            <a:endParaRPr lang="en-US" cap="all"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30876476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aavmc.org/the-spectrum-of-care-initiativ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aavmc.org/wp-content/uploads/2025/04/AAVMC-SOC-Guide_2025.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tppublishing.com/doi/10.3138/jvme-2023-0144"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avmajournals.avma.org/view/journals/javma/263/2/javma.24.07.0493.x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aavmc.org/the-spectrum-of-care-initiativ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soci@aavmc.org"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doi.org/10.2460/javma.253.11.1386" TargetMode="External"/><Relationship Id="rId13" Type="http://schemas.openxmlformats.org/officeDocument/2006/relationships/hyperlink" Target="https://doi.org/10.22233/20412495.0324.10" TargetMode="External"/><Relationship Id="rId3" Type="http://schemas.openxmlformats.org/officeDocument/2006/relationships/hyperlink" Target="http://doi.org./10.3389/fvets.2022.857644" TargetMode="External"/><Relationship Id="rId7" Type="http://schemas.openxmlformats.org/officeDocument/2006/relationships/hyperlink" Target="https://doi.org/10.3389/fvets.2021.732105" TargetMode="External"/><Relationship Id="rId12" Type="http://schemas.openxmlformats.org/officeDocument/2006/relationships/hyperlink" Target="https://www.veterinarypracticenews.com/affordable-spectrum-of-care/" TargetMode="External"/><Relationship Id="rId2" Type="http://schemas.openxmlformats.org/officeDocument/2006/relationships/hyperlink" Target="https://doi.org/10.17605/OSF.IO/AHWQE" TargetMode="External"/><Relationship Id="rId1" Type="http://schemas.openxmlformats.org/officeDocument/2006/relationships/slideLayout" Target="../slideLayouts/slideLayout2.xml"/><Relationship Id="rId6" Type="http://schemas.openxmlformats.org/officeDocument/2006/relationships/hyperlink" Target="https://doi.org/10.2460/javma.259.7.712" TargetMode="External"/><Relationship Id="rId11" Type="http://schemas.openxmlformats.org/officeDocument/2006/relationships/hyperlink" Target="https://www.veterinarypracticenews.com/canine-heartworm-and-dirofilaria-dollar-discourse/" TargetMode="External"/><Relationship Id="rId5" Type="http://schemas.openxmlformats.org/officeDocument/2006/relationships/hyperlink" Target="https://pphe.utk.edu/brite/resources/incremental-veterinary-care/" TargetMode="External"/><Relationship Id="rId10" Type="http://schemas.openxmlformats.org/officeDocument/2006/relationships/hyperlink" Target="https://www.veterinarypracticenews.com/canine-parvovirus-and-care-even-on-a-budget/" TargetMode="External"/><Relationship Id="rId4" Type="http://schemas.openxmlformats.org/officeDocument/2006/relationships/hyperlink" Target="https://opendoorschool.thinkific.com/collections/digital-downloads" TargetMode="External"/><Relationship Id="rId9" Type="http://schemas.openxmlformats.org/officeDocument/2006/relationships/hyperlink" Target="https://doi.org/10.22233/20412495.0424.20" TargetMode="External"/><Relationship Id="rId14" Type="http://schemas.openxmlformats.org/officeDocument/2006/relationships/hyperlink" Target="https://journals.sagepub.com/topic/collections-jfm/jfm-1_accessible_veterinary_care/jfm"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doi.org/10.1080/10888705.2017.1337515" TargetMode="External"/><Relationship Id="rId3" Type="http://schemas.openxmlformats.org/officeDocument/2006/relationships/hyperlink" Target="https://doi.org/10.2460/javma.21.06.0320" TargetMode="External"/><Relationship Id="rId7" Type="http://schemas.openxmlformats.org/officeDocument/2006/relationships/hyperlink" Target="https://doi.org/10.1177/1098612X2312156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doi.org/10.17605/OSF.IO/AHWQE" TargetMode="External"/><Relationship Id="rId5" Type="http://schemas.openxmlformats.org/officeDocument/2006/relationships/hyperlink" Target="https://doi.org/10.1111/vec.12561" TargetMode="External"/><Relationship Id="rId4" Type="http://schemas.openxmlformats.org/officeDocument/2006/relationships/hyperlink" Target="https://knowledge.rcvs.org.uk/evidence-based-veterinary-medicine/contextualised-care/" TargetMode="External"/><Relationship Id="rId9" Type="http://schemas.openxmlformats.org/officeDocument/2006/relationships/hyperlink" Target="https://doi.org/10.3390/ani1306111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doi.org/10.2460/javma.250.7.785" TargetMode="External"/><Relationship Id="rId3" Type="http://schemas.openxmlformats.org/officeDocument/2006/relationships/hyperlink" Target="https://thestantonfoundation.org/canine-health" TargetMode="External"/><Relationship Id="rId7" Type="http://schemas.openxmlformats.org/officeDocument/2006/relationships/hyperlink" Target="https://doi.org/10.17605/OSF.IO/AHWQE" TargetMode="External"/><Relationship Id="rId12" Type="http://schemas.openxmlformats.org/officeDocument/2006/relationships/hyperlink" Target="https://doi.org/10.3389/fvets.2021.78323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doi.org/10.3138/jvme-2023-0144" TargetMode="External"/><Relationship Id="rId11" Type="http://schemas.openxmlformats.org/officeDocument/2006/relationships/hyperlink" Target="https://doi.org/10.1136/vr.104724" TargetMode="External"/><Relationship Id="rId5" Type="http://schemas.openxmlformats.org/officeDocument/2006/relationships/hyperlink" Target="https://doi.org/10.3390/ani14101416" TargetMode="External"/><Relationship Id="rId10" Type="http://schemas.openxmlformats.org/officeDocument/2006/relationships/hyperlink" Target="https://doi.org/10.3138/jvme.0218-019r" TargetMode="External"/><Relationship Id="rId4" Type="http://schemas.openxmlformats.org/officeDocument/2006/relationships/hyperlink" Target="https://doi.org/10.3138/jvme-2022-0010" TargetMode="External"/><Relationship Id="rId9" Type="http://schemas.openxmlformats.org/officeDocument/2006/relationships/hyperlink" Target="https://doi.org/10.2460/javma.22.12.059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Subtitle 2"/>
          <p:cNvSpPr txBox="1">
            <a:spLocks noGrp="1" noRot="1" noMove="1" noResize="1" noEditPoints="1" noAdjustHandles="1" noChangeArrowheads="1" noChangeShapeType="1"/>
          </p:cNvSpPr>
          <p:nvPr/>
        </p:nvSpPr>
        <p:spPr>
          <a:xfrm>
            <a:off x="609600" y="1828800"/>
            <a:ext cx="8534400" cy="4267200"/>
          </a:xfrm>
          <a:prstGeom prst="rect">
            <a:avLst/>
          </a:prstGeom>
        </p:spPr>
        <p:txBody>
          <a:bodyPr vert="horz" lIns="0" tIns="0" rIns="0" bIns="0" rtlCol="0" anchor="t"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defTabSz="914332">
              <a:lnSpc>
                <a:spcPct val="100000"/>
              </a:lnSpc>
              <a:spcBef>
                <a:spcPts val="0"/>
              </a:spcBef>
              <a:defRPr/>
            </a:pPr>
            <a:r>
              <a:rPr lang="en-US" sz="4800" b="1" dirty="0">
                <a:solidFill>
                  <a:sysClr val="window" lastClr="FFFFFF"/>
                </a:solidFill>
                <a:latin typeface="Roboto" panose="02000000000000000000" pitchFamily="2" charset="0"/>
                <a:ea typeface="Roboto" panose="02000000000000000000" pitchFamily="2" charset="0"/>
                <a:cs typeface="DIN-Bold" charset="0"/>
              </a:rPr>
              <a:t>Enhancing Spectrum of Care Preparation in Your Veterinary Education Program</a:t>
            </a:r>
            <a:endParaRPr lang="en-US" b="1" dirty="0">
              <a:solidFill>
                <a:srgbClr val="E56E2A"/>
              </a:solidFill>
              <a:latin typeface="Roboto" panose="02000000000000000000" pitchFamily="2" charset="0"/>
              <a:ea typeface="Roboto" panose="02000000000000000000" pitchFamily="2" charset="0"/>
              <a:cs typeface="DIN-Bold" charset="0"/>
            </a:endParaRPr>
          </a:p>
          <a:p>
            <a:pPr algn="l" defTabSz="914332">
              <a:lnSpc>
                <a:spcPct val="120000"/>
              </a:lnSpc>
              <a:spcBef>
                <a:spcPts val="0"/>
              </a:spcBef>
              <a:defRPr/>
            </a:pPr>
            <a:endParaRPr lang="en-US" b="1" dirty="0">
              <a:solidFill>
                <a:srgbClr val="E56E2A"/>
              </a:solidFill>
              <a:latin typeface="Roboto" panose="02000000000000000000" pitchFamily="2" charset="0"/>
              <a:ea typeface="Roboto" panose="02000000000000000000" pitchFamily="2" charset="0"/>
              <a:cs typeface="DIN-Bold" charset="0"/>
            </a:endParaRPr>
          </a:p>
          <a:p>
            <a:pPr algn="l" defTabSz="914332">
              <a:lnSpc>
                <a:spcPct val="120000"/>
              </a:lnSpc>
              <a:spcBef>
                <a:spcPts val="0"/>
              </a:spcBef>
              <a:defRPr/>
            </a:pPr>
            <a:r>
              <a:rPr lang="en-US" b="1" dirty="0">
                <a:solidFill>
                  <a:srgbClr val="E56E2A"/>
                </a:solidFill>
                <a:latin typeface="Roboto" panose="02000000000000000000" pitchFamily="2" charset="0"/>
                <a:ea typeface="Roboto" panose="02000000000000000000" pitchFamily="2" charset="0"/>
                <a:cs typeface="DIN-Bold" charset="0"/>
              </a:rPr>
              <a:t>Shareable PowerPoint slides created by AAVMC’s Spectrum of Care Initiative Working Group</a:t>
            </a:r>
          </a:p>
          <a:p>
            <a:pPr algn="l" defTabSz="914332">
              <a:lnSpc>
                <a:spcPct val="120000"/>
              </a:lnSpc>
              <a:spcBef>
                <a:spcPts val="0"/>
              </a:spcBef>
              <a:defRPr/>
            </a:pPr>
            <a:endParaRPr lang="en-US" b="1" dirty="0">
              <a:solidFill>
                <a:srgbClr val="E56E2A"/>
              </a:solidFill>
              <a:latin typeface="Roboto" panose="02000000000000000000" pitchFamily="2" charset="0"/>
              <a:ea typeface="Roboto" panose="02000000000000000000" pitchFamily="2" charset="0"/>
              <a:cs typeface="DIN-Bold" charset="0"/>
            </a:endParaRPr>
          </a:p>
        </p:txBody>
      </p:sp>
      <p:sp>
        <p:nvSpPr>
          <p:cNvPr id="2" name="Subtitle 2">
            <a:extLst>
              <a:ext uri="{FF2B5EF4-FFF2-40B4-BE49-F238E27FC236}">
                <a16:creationId xmlns:a16="http://schemas.microsoft.com/office/drawing/2014/main" id="{E69AE267-B52C-9099-A320-1A50C5BD459A}"/>
              </a:ext>
            </a:extLst>
          </p:cNvPr>
          <p:cNvSpPr txBox="1">
            <a:spLocks noGrp="1" noRot="1" noMove="1" noResize="1" noEditPoints="1" noAdjustHandles="1" noChangeArrowheads="1" noChangeShapeType="1"/>
          </p:cNvSpPr>
          <p:nvPr/>
        </p:nvSpPr>
        <p:spPr>
          <a:xfrm>
            <a:off x="609600" y="6273800"/>
            <a:ext cx="5486400" cy="304800"/>
          </a:xfrm>
          <a:prstGeom prst="rect">
            <a:avLst/>
          </a:prstGeom>
        </p:spPr>
        <p:txBody>
          <a:bodyPr vert="horz" lIns="0" tIns="0" rIns="0" bIns="0" rtlCol="0" anchor="b"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800" b="1" kern="0" spc="40" dirty="0">
                <a:solidFill>
                  <a:srgbClr val="6C7586"/>
                </a:solidFill>
                <a:latin typeface="Roboto"/>
                <a:ea typeface="Roboto"/>
                <a:cs typeface="Roboto"/>
              </a:rPr>
              <a:t>© AAVMC 2025 ALL RIGHTS RESERVED.</a:t>
            </a:r>
            <a:endParaRPr lang="en-US" sz="800" kern="0" spc="40" dirty="0">
              <a:solidFill>
                <a:srgbClr val="6C7586"/>
              </a:solidFill>
              <a:latin typeface="Roboto"/>
              <a:ea typeface="Roboto"/>
              <a:cs typeface="Roboto"/>
            </a:endParaRPr>
          </a:p>
        </p:txBody>
      </p:sp>
    </p:spTree>
    <p:extLst>
      <p:ext uri="{BB962C8B-B14F-4D97-AF65-F5344CB8AC3E}">
        <p14:creationId xmlns:p14="http://schemas.microsoft.com/office/powerpoint/2010/main" val="2984698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2FFC9-9FD8-3B4A-C271-9155879B13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C09418-AFCA-55B6-074B-985946E6151D}"/>
              </a:ext>
            </a:extLst>
          </p:cNvPr>
          <p:cNvSpPr>
            <a:spLocks noGrp="1"/>
          </p:cNvSpPr>
          <p:nvPr>
            <p:ph type="title"/>
          </p:nvPr>
        </p:nvSpPr>
        <p:spPr/>
        <p:txBody>
          <a:bodyPr>
            <a:normAutofit/>
          </a:bodyPr>
          <a:lstStyle/>
          <a:p>
            <a:r>
              <a:rPr lang="en-US" sz="4000" dirty="0"/>
              <a:t>LO 2: Understand rationale for codified language</a:t>
            </a:r>
          </a:p>
        </p:txBody>
      </p:sp>
      <p:sp>
        <p:nvSpPr>
          <p:cNvPr id="3" name="Content Placeholder 2">
            <a:extLst>
              <a:ext uri="{FF2B5EF4-FFF2-40B4-BE49-F238E27FC236}">
                <a16:creationId xmlns:a16="http://schemas.microsoft.com/office/drawing/2014/main" id="{1070B437-D29F-234A-7811-617EBA9CBD76}"/>
              </a:ext>
            </a:extLst>
          </p:cNvPr>
          <p:cNvSpPr>
            <a:spLocks noGrp="1"/>
          </p:cNvSpPr>
          <p:nvPr>
            <p:ph idx="1"/>
          </p:nvPr>
        </p:nvSpPr>
        <p:spPr>
          <a:xfrm>
            <a:off x="838200" y="2017059"/>
            <a:ext cx="10515600" cy="4159904"/>
          </a:xfrm>
        </p:spPr>
        <p:txBody>
          <a:bodyPr>
            <a:normAutofit lnSpcReduction="10000"/>
          </a:bodyPr>
          <a:lstStyle/>
          <a:p>
            <a:r>
              <a:rPr lang="en-US" dirty="0"/>
              <a:t>To evolve, grow, and enrich the profession to serve society</a:t>
            </a:r>
          </a:p>
          <a:p>
            <a:r>
              <a:rPr lang="en-US" dirty="0"/>
              <a:t>To improve informational and veterinary care access (i.e., SOC practice is a strategy to improve Access to Care) </a:t>
            </a:r>
          </a:p>
          <a:p>
            <a:r>
              <a:rPr lang="en-US" dirty="0"/>
              <a:t>To improve patient health outcomes</a:t>
            </a:r>
            <a:r>
              <a:rPr lang="en-US" baseline="30000" dirty="0"/>
              <a:t>8-18</a:t>
            </a:r>
            <a:r>
              <a:rPr lang="en-US" dirty="0"/>
              <a:t> </a:t>
            </a:r>
          </a:p>
          <a:p>
            <a:r>
              <a:rPr lang="en-US" dirty="0"/>
              <a:t>To improve veterinarian-client and profession-community relationships </a:t>
            </a:r>
          </a:p>
          <a:p>
            <a:r>
              <a:rPr lang="en-US" dirty="0"/>
              <a:t>To contribute to long-term practice financial viability</a:t>
            </a:r>
            <a:r>
              <a:rPr lang="en-US" baseline="30000" dirty="0"/>
              <a:t>19-20</a:t>
            </a:r>
            <a:r>
              <a:rPr lang="en-US" dirty="0"/>
              <a:t> </a:t>
            </a:r>
          </a:p>
          <a:p>
            <a:r>
              <a:rPr lang="en-US" dirty="0"/>
              <a:t>To empower clients </a:t>
            </a:r>
          </a:p>
          <a:p>
            <a:r>
              <a:rPr lang="en-US" dirty="0"/>
              <a:t>To enhance veterinarian-client relationships</a:t>
            </a:r>
            <a:r>
              <a:rPr lang="en-US" baseline="30000" dirty="0"/>
              <a:t>21-23</a:t>
            </a:r>
            <a:r>
              <a:rPr lang="en-US" dirty="0"/>
              <a:t> </a:t>
            </a:r>
          </a:p>
        </p:txBody>
      </p:sp>
      <p:sp>
        <p:nvSpPr>
          <p:cNvPr id="7" name="TextBox 6">
            <a:extLst>
              <a:ext uri="{FF2B5EF4-FFF2-40B4-BE49-F238E27FC236}">
                <a16:creationId xmlns:a16="http://schemas.microsoft.com/office/drawing/2014/main" id="{1A8FB36A-237F-3A21-28C9-0F4906B2F501}"/>
              </a:ext>
            </a:extLst>
          </p:cNvPr>
          <p:cNvSpPr txBox="1"/>
          <p:nvPr/>
        </p:nvSpPr>
        <p:spPr>
          <a:xfrm>
            <a:off x="838200" y="1345494"/>
            <a:ext cx="8332694"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Why we should care about SOC as </a:t>
            </a:r>
            <a:r>
              <a:rPr kumimoji="0" lang="en-US" sz="2800" b="1" i="0" strike="noStrike" kern="1200" cap="none" spc="0" normalizeH="0" baseline="0" noProof="0" dirty="0">
                <a:ln>
                  <a:noFill/>
                </a:ln>
                <a:solidFill>
                  <a:srgbClr val="3B6F8F"/>
                </a:solidFill>
                <a:effectLst/>
                <a:uLnTx/>
                <a:uFillTx/>
                <a:latin typeface="Calibri" panose="020F0502020204030204"/>
                <a:ea typeface="+mn-ea"/>
                <a:cs typeface="+mn-cs"/>
              </a:rPr>
              <a:t>a profession</a:t>
            </a:r>
            <a:r>
              <a:rPr kumimoji="0" lang="en-US" sz="2800" i="0" u="none" strike="noStrike" kern="1200" cap="none" spc="0" normalizeH="0" baseline="30000" noProof="0" dirty="0">
                <a:ln>
                  <a:noFill/>
                </a:ln>
                <a:effectLst/>
                <a:uLnTx/>
                <a:uFillTx/>
                <a:latin typeface="Calibri" panose="020F0502020204030204"/>
                <a:ea typeface="+mn-ea"/>
                <a:cs typeface="+mn-cs"/>
              </a:rPr>
              <a:t>5-7</a:t>
            </a:r>
          </a:p>
        </p:txBody>
      </p:sp>
    </p:spTree>
    <p:extLst>
      <p:ext uri="{BB962C8B-B14F-4D97-AF65-F5344CB8AC3E}">
        <p14:creationId xmlns:p14="http://schemas.microsoft.com/office/powerpoint/2010/main" val="817092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D163E-D12E-C7E4-21EE-6308DD5B95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04BC99-5E47-C6D0-ADCB-4137E156032C}"/>
              </a:ext>
            </a:extLst>
          </p:cNvPr>
          <p:cNvSpPr>
            <a:spLocks noGrp="1"/>
          </p:cNvSpPr>
          <p:nvPr>
            <p:ph type="title"/>
          </p:nvPr>
        </p:nvSpPr>
        <p:spPr/>
        <p:txBody>
          <a:bodyPr>
            <a:normAutofit/>
          </a:bodyPr>
          <a:lstStyle/>
          <a:p>
            <a:r>
              <a:rPr lang="en-US" sz="4000" dirty="0"/>
              <a:t>LO 2: Understand rationale for codified language</a:t>
            </a:r>
          </a:p>
        </p:txBody>
      </p:sp>
      <p:sp>
        <p:nvSpPr>
          <p:cNvPr id="3" name="Content Placeholder 2">
            <a:extLst>
              <a:ext uri="{FF2B5EF4-FFF2-40B4-BE49-F238E27FC236}">
                <a16:creationId xmlns:a16="http://schemas.microsoft.com/office/drawing/2014/main" id="{9549D581-9BCB-9795-A54D-81FC6A143D19}"/>
              </a:ext>
            </a:extLst>
          </p:cNvPr>
          <p:cNvSpPr>
            <a:spLocks noGrp="1"/>
          </p:cNvSpPr>
          <p:nvPr>
            <p:ph idx="1"/>
          </p:nvPr>
        </p:nvSpPr>
        <p:spPr>
          <a:xfrm>
            <a:off x="838200" y="2017059"/>
            <a:ext cx="10515600" cy="4159904"/>
          </a:xfrm>
        </p:spPr>
        <p:txBody>
          <a:bodyPr>
            <a:normAutofit lnSpcReduction="10000"/>
          </a:bodyPr>
          <a:lstStyle/>
          <a:p>
            <a:r>
              <a:rPr lang="en-US" dirty="0">
                <a:highlight>
                  <a:srgbClr val="00FFFF"/>
                </a:highlight>
              </a:rPr>
              <a:t>[Insert your veterinary program’s core values or strategic goals]</a:t>
            </a:r>
          </a:p>
          <a:p>
            <a:r>
              <a:rPr lang="en-US" dirty="0"/>
              <a:t>SOC practice is evidence-based</a:t>
            </a:r>
            <a:r>
              <a:rPr lang="en-US" baseline="30000" dirty="0"/>
              <a:t>8-18</a:t>
            </a:r>
            <a:endParaRPr lang="en-US" dirty="0"/>
          </a:p>
          <a:p>
            <a:r>
              <a:rPr lang="en-US" dirty="0"/>
              <a:t>SOC preparation advances access, belonging, and community-building initiatives</a:t>
            </a:r>
            <a:r>
              <a:rPr lang="en-US" baseline="30000" dirty="0"/>
              <a:t>24</a:t>
            </a:r>
            <a:r>
              <a:rPr lang="en-US" dirty="0"/>
              <a:t> </a:t>
            </a:r>
          </a:p>
          <a:p>
            <a:r>
              <a:rPr lang="en-US" dirty="0"/>
              <a:t>SOC pedagogy and practice address recruitment and retention challenges</a:t>
            </a:r>
            <a:r>
              <a:rPr lang="en-US" baseline="30000" dirty="0"/>
              <a:t>25</a:t>
            </a:r>
          </a:p>
          <a:p>
            <a:r>
              <a:rPr lang="en-US" dirty="0"/>
              <a:t>There are opportunities for funded research</a:t>
            </a:r>
            <a:r>
              <a:rPr lang="en-US" baseline="30000" dirty="0"/>
              <a:t>26</a:t>
            </a:r>
          </a:p>
          <a:p>
            <a:r>
              <a:rPr lang="en-US" dirty="0"/>
              <a:t>Programs will attract more students because SOC is an increasingly high priority for incoming students.</a:t>
            </a:r>
            <a:r>
              <a:rPr lang="en-US" baseline="30000" dirty="0"/>
              <a:t>27-28</a:t>
            </a:r>
            <a:r>
              <a:rPr lang="en-US" dirty="0"/>
              <a:t> </a:t>
            </a:r>
          </a:p>
        </p:txBody>
      </p:sp>
      <p:sp>
        <p:nvSpPr>
          <p:cNvPr id="7" name="TextBox 6">
            <a:extLst>
              <a:ext uri="{FF2B5EF4-FFF2-40B4-BE49-F238E27FC236}">
                <a16:creationId xmlns:a16="http://schemas.microsoft.com/office/drawing/2014/main" id="{5DC29343-9412-9889-2486-ED4CDE58D00E}"/>
              </a:ext>
            </a:extLst>
          </p:cNvPr>
          <p:cNvSpPr txBox="1"/>
          <p:nvPr/>
        </p:nvSpPr>
        <p:spPr>
          <a:xfrm>
            <a:off x="838200" y="1345494"/>
            <a:ext cx="8332694"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Why we should care about SOC as </a:t>
            </a:r>
            <a:r>
              <a:rPr kumimoji="0" lang="en-US" sz="2800" b="1" i="0" u="none" strike="noStrike" kern="1200" cap="none" spc="0" normalizeH="0" baseline="0" noProof="0" dirty="0">
                <a:ln>
                  <a:noFill/>
                </a:ln>
                <a:solidFill>
                  <a:srgbClr val="3B6F8F"/>
                </a:solidFill>
                <a:effectLst/>
                <a:uLnTx/>
                <a:uFillTx/>
                <a:latin typeface="Calibri" panose="020F0502020204030204"/>
                <a:ea typeface="+mn-ea"/>
                <a:cs typeface="+mn-cs"/>
              </a:rPr>
              <a:t>an institution</a:t>
            </a:r>
          </a:p>
        </p:txBody>
      </p:sp>
    </p:spTree>
    <p:extLst>
      <p:ext uri="{BB962C8B-B14F-4D97-AF65-F5344CB8AC3E}">
        <p14:creationId xmlns:p14="http://schemas.microsoft.com/office/powerpoint/2010/main" val="1135394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EA2FA-08D9-D1E8-FAFC-27FDB11EC3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42BDD8-E403-DEC8-8F95-B97B77CD7442}"/>
              </a:ext>
            </a:extLst>
          </p:cNvPr>
          <p:cNvSpPr>
            <a:spLocks noGrp="1"/>
          </p:cNvSpPr>
          <p:nvPr>
            <p:ph type="title"/>
          </p:nvPr>
        </p:nvSpPr>
        <p:spPr/>
        <p:txBody>
          <a:bodyPr>
            <a:normAutofit/>
          </a:bodyPr>
          <a:lstStyle/>
          <a:p>
            <a:r>
              <a:rPr lang="en-US" sz="4000" dirty="0"/>
              <a:t>LO 2: Understand rationale for codified language</a:t>
            </a:r>
          </a:p>
        </p:txBody>
      </p:sp>
      <p:sp>
        <p:nvSpPr>
          <p:cNvPr id="3" name="Content Placeholder 2">
            <a:extLst>
              <a:ext uri="{FF2B5EF4-FFF2-40B4-BE49-F238E27FC236}">
                <a16:creationId xmlns:a16="http://schemas.microsoft.com/office/drawing/2014/main" id="{8A5AA3B3-EA86-4BF7-384B-B5FBDAA40A4C}"/>
              </a:ext>
            </a:extLst>
          </p:cNvPr>
          <p:cNvSpPr>
            <a:spLocks noGrp="1"/>
          </p:cNvSpPr>
          <p:nvPr>
            <p:ph idx="1"/>
          </p:nvPr>
        </p:nvSpPr>
        <p:spPr>
          <a:xfrm>
            <a:off x="838200" y="2017059"/>
            <a:ext cx="10515600" cy="4159904"/>
          </a:xfrm>
        </p:spPr>
        <p:txBody>
          <a:bodyPr>
            <a:normAutofit/>
          </a:bodyPr>
          <a:lstStyle/>
          <a:p>
            <a:r>
              <a:rPr lang="en-US" dirty="0"/>
              <a:t>Prepares competent, practice-ready veterinary students</a:t>
            </a:r>
            <a:r>
              <a:rPr lang="en-US" baseline="30000" dirty="0"/>
              <a:t>27-29</a:t>
            </a:r>
          </a:p>
          <a:p>
            <a:r>
              <a:rPr lang="en-US" dirty="0"/>
              <a:t>Aligns with the Competency-Based Veterinary Education (CBVE) Framework</a:t>
            </a:r>
          </a:p>
          <a:p>
            <a:r>
              <a:rPr lang="en-US" dirty="0"/>
              <a:t>Many programs are implementing SOC into curricula</a:t>
            </a:r>
          </a:p>
          <a:p>
            <a:r>
              <a:rPr lang="en-US" dirty="0"/>
              <a:t>SOC is an AAVMC priority for transforming veterinary education</a:t>
            </a:r>
          </a:p>
        </p:txBody>
      </p:sp>
      <p:sp>
        <p:nvSpPr>
          <p:cNvPr id="7" name="TextBox 6">
            <a:extLst>
              <a:ext uri="{FF2B5EF4-FFF2-40B4-BE49-F238E27FC236}">
                <a16:creationId xmlns:a16="http://schemas.microsoft.com/office/drawing/2014/main" id="{3AB311EB-9F6E-B547-A2B9-7EC4DB9D4398}"/>
              </a:ext>
            </a:extLst>
          </p:cNvPr>
          <p:cNvSpPr txBox="1"/>
          <p:nvPr/>
        </p:nvSpPr>
        <p:spPr>
          <a:xfrm>
            <a:off x="838199" y="1345494"/>
            <a:ext cx="10246895"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Why we should care about SOC as </a:t>
            </a:r>
            <a:r>
              <a:rPr kumimoji="0" lang="en-US" sz="2800" b="1" i="0" u="none" strike="noStrike" kern="1200" cap="none" spc="0" normalizeH="0" baseline="0" noProof="0" dirty="0">
                <a:ln>
                  <a:noFill/>
                </a:ln>
                <a:solidFill>
                  <a:srgbClr val="3B6F8F"/>
                </a:solidFill>
                <a:effectLst/>
                <a:uLnTx/>
                <a:uFillTx/>
                <a:latin typeface="Calibri" panose="020F0502020204030204"/>
                <a:ea typeface="+mn-ea"/>
                <a:cs typeface="+mn-cs"/>
              </a:rPr>
              <a:t>an individual veterinary educator</a:t>
            </a:r>
          </a:p>
        </p:txBody>
      </p:sp>
    </p:spTree>
    <p:extLst>
      <p:ext uri="{BB962C8B-B14F-4D97-AF65-F5344CB8AC3E}">
        <p14:creationId xmlns:p14="http://schemas.microsoft.com/office/powerpoint/2010/main" val="90454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A2572-798C-BF37-B0FD-760E455D16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4904D6-6B17-BA96-0DC4-2841ACD76F59}"/>
              </a:ext>
            </a:extLst>
          </p:cNvPr>
          <p:cNvSpPr>
            <a:spLocks noGrp="1"/>
          </p:cNvSpPr>
          <p:nvPr>
            <p:ph type="title"/>
          </p:nvPr>
        </p:nvSpPr>
        <p:spPr/>
        <p:txBody>
          <a:bodyPr>
            <a:normAutofit/>
          </a:bodyPr>
          <a:lstStyle/>
          <a:p>
            <a:r>
              <a:rPr lang="en-US" sz="4000" dirty="0"/>
              <a:t>LO 2: Understand rationale for codified language</a:t>
            </a:r>
          </a:p>
        </p:txBody>
      </p:sp>
      <p:sp>
        <p:nvSpPr>
          <p:cNvPr id="3" name="Content Placeholder 2">
            <a:extLst>
              <a:ext uri="{FF2B5EF4-FFF2-40B4-BE49-F238E27FC236}">
                <a16:creationId xmlns:a16="http://schemas.microsoft.com/office/drawing/2014/main" id="{671E6D57-5904-63E2-CAEA-140F2CC8921C}"/>
              </a:ext>
            </a:extLst>
          </p:cNvPr>
          <p:cNvSpPr>
            <a:spLocks noGrp="1"/>
          </p:cNvSpPr>
          <p:nvPr>
            <p:ph idx="1"/>
          </p:nvPr>
        </p:nvSpPr>
        <p:spPr>
          <a:xfrm>
            <a:off x="838200" y="2017059"/>
            <a:ext cx="10515600" cy="4159904"/>
          </a:xfrm>
        </p:spPr>
        <p:txBody>
          <a:bodyPr>
            <a:normAutofit/>
          </a:bodyPr>
          <a:lstStyle/>
          <a:p>
            <a:r>
              <a:rPr lang="en-US" dirty="0"/>
              <a:t>Enhances veterinarian wellbeing</a:t>
            </a:r>
            <a:endParaRPr lang="en-US" baseline="30000" dirty="0"/>
          </a:p>
          <a:p>
            <a:pPr lvl="1"/>
            <a:r>
              <a:rPr lang="en-US" dirty="0"/>
              <a:t>Protects against moral distress</a:t>
            </a:r>
            <a:r>
              <a:rPr lang="en-US" baseline="30000" dirty="0"/>
              <a:t>30-32</a:t>
            </a:r>
          </a:p>
          <a:p>
            <a:pPr lvl="1"/>
            <a:r>
              <a:rPr lang="en-US" dirty="0"/>
              <a:t>Protects professional identity</a:t>
            </a:r>
            <a:r>
              <a:rPr lang="en-US" baseline="30000" dirty="0"/>
              <a:t>30, 33, 34</a:t>
            </a:r>
          </a:p>
          <a:p>
            <a:pPr lvl="1"/>
            <a:r>
              <a:rPr lang="en-US" dirty="0"/>
              <a:t>Can protect against burnout and increase job satisfaction</a:t>
            </a:r>
            <a:r>
              <a:rPr lang="en-US" baseline="30000" dirty="0"/>
              <a:t>6, 30, 31, 35</a:t>
            </a:r>
          </a:p>
          <a:p>
            <a:r>
              <a:rPr lang="en-US" dirty="0"/>
              <a:t>Helps address the UN Sustainable development goals</a:t>
            </a:r>
            <a:r>
              <a:rPr lang="en-US" baseline="30000" dirty="0"/>
              <a:t>36</a:t>
            </a:r>
            <a:r>
              <a:rPr lang="en-US" dirty="0"/>
              <a:t> </a:t>
            </a:r>
          </a:p>
        </p:txBody>
      </p:sp>
      <p:sp>
        <p:nvSpPr>
          <p:cNvPr id="7" name="TextBox 6">
            <a:extLst>
              <a:ext uri="{FF2B5EF4-FFF2-40B4-BE49-F238E27FC236}">
                <a16:creationId xmlns:a16="http://schemas.microsoft.com/office/drawing/2014/main" id="{DE7B6B7E-1F16-6EAA-EE08-AA3B6B8C5606}"/>
              </a:ext>
            </a:extLst>
          </p:cNvPr>
          <p:cNvSpPr txBox="1"/>
          <p:nvPr/>
        </p:nvSpPr>
        <p:spPr>
          <a:xfrm>
            <a:off x="838199" y="1345494"/>
            <a:ext cx="10246895"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Why we should care about SOC as </a:t>
            </a:r>
            <a:r>
              <a:rPr kumimoji="0" lang="en-US" sz="2800" b="1" i="0" u="none" strike="noStrike" kern="1200" cap="none" spc="0" normalizeH="0" baseline="0" noProof="0" dirty="0">
                <a:ln>
                  <a:noFill/>
                </a:ln>
                <a:solidFill>
                  <a:srgbClr val="3B6F8F"/>
                </a:solidFill>
                <a:effectLst/>
                <a:uLnTx/>
                <a:uFillTx/>
                <a:latin typeface="Calibri" panose="020F0502020204030204"/>
                <a:ea typeface="+mn-ea"/>
                <a:cs typeface="+mn-cs"/>
              </a:rPr>
              <a:t>a human</a:t>
            </a:r>
          </a:p>
        </p:txBody>
      </p:sp>
    </p:spTree>
    <p:extLst>
      <p:ext uri="{BB962C8B-B14F-4D97-AF65-F5344CB8AC3E}">
        <p14:creationId xmlns:p14="http://schemas.microsoft.com/office/powerpoint/2010/main" val="1711404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B74D9D-5E4C-038C-2E05-6297085874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BCCB8D-5F18-75E7-2645-B5ADE366918E}"/>
              </a:ext>
            </a:extLst>
          </p:cNvPr>
          <p:cNvSpPr>
            <a:spLocks noGrp="1"/>
          </p:cNvSpPr>
          <p:nvPr>
            <p:ph type="title"/>
          </p:nvPr>
        </p:nvSpPr>
        <p:spPr/>
        <p:txBody>
          <a:bodyPr>
            <a:normAutofit/>
          </a:bodyPr>
          <a:lstStyle/>
          <a:p>
            <a:r>
              <a:rPr lang="en-US" sz="4000" dirty="0"/>
              <a:t>LO 2: Understand rationale for codified language</a:t>
            </a:r>
          </a:p>
        </p:txBody>
      </p:sp>
      <p:sp>
        <p:nvSpPr>
          <p:cNvPr id="3" name="Content Placeholder 2">
            <a:extLst>
              <a:ext uri="{FF2B5EF4-FFF2-40B4-BE49-F238E27FC236}">
                <a16:creationId xmlns:a16="http://schemas.microsoft.com/office/drawing/2014/main" id="{82CCDAE2-1A3F-D0BA-4FF5-D17117C45464}"/>
              </a:ext>
            </a:extLst>
          </p:cNvPr>
          <p:cNvSpPr>
            <a:spLocks noGrp="1"/>
          </p:cNvSpPr>
          <p:nvPr>
            <p:ph idx="1"/>
          </p:nvPr>
        </p:nvSpPr>
        <p:spPr>
          <a:xfrm>
            <a:off x="838200" y="2017059"/>
            <a:ext cx="10515600" cy="4159904"/>
          </a:xfrm>
        </p:spPr>
        <p:txBody>
          <a:bodyPr>
            <a:normAutofit/>
          </a:bodyPr>
          <a:lstStyle/>
          <a:p>
            <a:r>
              <a:rPr lang="en-US" b="1" dirty="0"/>
              <a:t>ALL</a:t>
            </a:r>
            <a:r>
              <a:rPr lang="en-US" dirty="0"/>
              <a:t> faculty can</a:t>
            </a:r>
            <a:r>
              <a:rPr lang="en-US" baseline="30000" dirty="0"/>
              <a:t>37</a:t>
            </a:r>
            <a:r>
              <a:rPr lang="en-US" dirty="0"/>
              <a:t>…</a:t>
            </a:r>
          </a:p>
          <a:p>
            <a:pPr lvl="1"/>
            <a:r>
              <a:rPr lang="en-US" dirty="0"/>
              <a:t>Help students understand the full range of care options for each case</a:t>
            </a:r>
          </a:p>
          <a:p>
            <a:pPr lvl="1"/>
            <a:r>
              <a:rPr lang="en-US" dirty="0"/>
              <a:t>How to manage client expectations (costs, follow-ups, uncertainty, referrals)</a:t>
            </a:r>
          </a:p>
          <a:p>
            <a:pPr lvl="1"/>
            <a:r>
              <a:rPr lang="en-US" dirty="0"/>
              <a:t>How to be confident general practitioners</a:t>
            </a:r>
          </a:p>
          <a:p>
            <a:pPr lvl="1"/>
            <a:r>
              <a:rPr lang="en-US" dirty="0"/>
              <a:t>When, where, and how to refer</a:t>
            </a:r>
          </a:p>
        </p:txBody>
      </p:sp>
      <p:sp>
        <p:nvSpPr>
          <p:cNvPr id="7" name="TextBox 6">
            <a:extLst>
              <a:ext uri="{FF2B5EF4-FFF2-40B4-BE49-F238E27FC236}">
                <a16:creationId xmlns:a16="http://schemas.microsoft.com/office/drawing/2014/main" id="{7DCB15E4-A112-558E-72CF-1E21F498E3F9}"/>
              </a:ext>
            </a:extLst>
          </p:cNvPr>
          <p:cNvSpPr txBox="1"/>
          <p:nvPr/>
        </p:nvSpPr>
        <p:spPr>
          <a:xfrm>
            <a:off x="838199" y="1345494"/>
            <a:ext cx="10246895"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We all have a role to play</a:t>
            </a:r>
            <a:endParaRPr kumimoji="0" lang="en-US" sz="2800" b="1" i="0" u="none" strike="noStrike" kern="1200" cap="none" spc="0" normalizeH="0" baseline="0" noProof="0" dirty="0">
              <a:ln>
                <a:noFill/>
              </a:ln>
              <a:solidFill>
                <a:srgbClr val="3B6F8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603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44583C-2B68-6738-F9E2-67AE984681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A4315C-AAD0-E0A0-E1C0-D1CAE265984D}"/>
              </a:ext>
            </a:extLst>
          </p:cNvPr>
          <p:cNvSpPr>
            <a:spLocks noGrp="1"/>
          </p:cNvSpPr>
          <p:nvPr>
            <p:ph type="title"/>
          </p:nvPr>
        </p:nvSpPr>
        <p:spPr/>
        <p:txBody>
          <a:bodyPr>
            <a:normAutofit/>
          </a:bodyPr>
          <a:lstStyle/>
          <a:p>
            <a:r>
              <a:rPr lang="en-US" sz="4000" dirty="0"/>
              <a:t>LO 3: Summarize new teaching pedagogies and AAVMC guidance on their implementation </a:t>
            </a:r>
          </a:p>
        </p:txBody>
      </p:sp>
      <p:sp>
        <p:nvSpPr>
          <p:cNvPr id="3" name="Content Placeholder 2">
            <a:extLst>
              <a:ext uri="{FF2B5EF4-FFF2-40B4-BE49-F238E27FC236}">
                <a16:creationId xmlns:a16="http://schemas.microsoft.com/office/drawing/2014/main" id="{E42220F6-3D57-4D5D-4438-847F8B0E918E}"/>
              </a:ext>
            </a:extLst>
          </p:cNvPr>
          <p:cNvSpPr>
            <a:spLocks noGrp="1"/>
          </p:cNvSpPr>
          <p:nvPr>
            <p:ph idx="1"/>
          </p:nvPr>
        </p:nvSpPr>
        <p:spPr>
          <a:xfrm>
            <a:off x="838200" y="2017059"/>
            <a:ext cx="10515600" cy="4159904"/>
          </a:xfrm>
        </p:spPr>
        <p:txBody>
          <a:bodyPr>
            <a:normAutofit fontScale="92500" lnSpcReduction="10000"/>
          </a:bodyPr>
          <a:lstStyle/>
          <a:p>
            <a:r>
              <a:rPr lang="en-US" dirty="0"/>
              <a:t>AAVMC Spectrum of Care Initiative (SOCI): </a:t>
            </a:r>
            <a:r>
              <a:rPr lang="en-US" dirty="0">
                <a:hlinkClick r:id="rId3"/>
              </a:rPr>
              <a:t>https://www.aavmc.org/the-spectrum-of-care-initiative/</a:t>
            </a:r>
            <a:r>
              <a:rPr lang="en-US" dirty="0"/>
              <a:t> </a:t>
            </a:r>
          </a:p>
          <a:p>
            <a:pPr lvl="1"/>
            <a:r>
              <a:rPr lang="en-US" dirty="0"/>
              <a:t>The purpose is to provide the infrastructure and support for an inclusive approach to enhancing SOC preparation in veterinary education.</a:t>
            </a:r>
          </a:p>
          <a:p>
            <a:r>
              <a:rPr lang="en-US" dirty="0"/>
              <a:t>AAVMC Guide: </a:t>
            </a:r>
            <a:r>
              <a:rPr lang="en-US" b="1" i="1" dirty="0">
                <a:hlinkClick r:id="rId4"/>
              </a:rPr>
              <a:t>Enhancing spectrum of care preparation in veterinary education programs: An implementation strategies guide </a:t>
            </a:r>
            <a:endParaRPr lang="en-US" b="1" i="1" dirty="0"/>
          </a:p>
          <a:p>
            <a:pPr lvl="1"/>
            <a:r>
              <a:rPr lang="en-US" dirty="0"/>
              <a:t>Provides strategic recommendations and resources for planning, implementing, and sustaining SOC curricular changes </a:t>
            </a:r>
          </a:p>
          <a:p>
            <a:pPr lvl="1"/>
            <a:r>
              <a:rPr lang="en-US" dirty="0"/>
              <a:t>Features the AAVMC SOC Education Model</a:t>
            </a:r>
          </a:p>
          <a:p>
            <a:pPr lvl="1"/>
            <a:r>
              <a:rPr lang="en-US" dirty="0"/>
              <a:t>Discusses how to address AVMA COE Standard 9c: “Instruction in these areas must provide exposure to the wide range of veterinary care options. </a:t>
            </a:r>
          </a:p>
          <a:p>
            <a:pPr lvl="1"/>
            <a:r>
              <a:rPr lang="en-US" dirty="0"/>
              <a:t>And so much more!</a:t>
            </a:r>
          </a:p>
        </p:txBody>
      </p:sp>
    </p:spTree>
    <p:extLst>
      <p:ext uri="{BB962C8B-B14F-4D97-AF65-F5344CB8AC3E}">
        <p14:creationId xmlns:p14="http://schemas.microsoft.com/office/powerpoint/2010/main" val="2755465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170C1F-ED5B-79D3-8186-955016FEE2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BC6B8A-A9EC-F24B-0257-751C1A13CF62}"/>
              </a:ext>
            </a:extLst>
          </p:cNvPr>
          <p:cNvSpPr>
            <a:spLocks noGrp="1"/>
          </p:cNvSpPr>
          <p:nvPr>
            <p:ph type="title"/>
          </p:nvPr>
        </p:nvSpPr>
        <p:spPr/>
        <p:txBody>
          <a:bodyPr>
            <a:normAutofit/>
          </a:bodyPr>
          <a:lstStyle/>
          <a:p>
            <a:r>
              <a:rPr lang="en-US" sz="4000" dirty="0"/>
              <a:t>LO 4: Integrate these concepts into instruction right now! </a:t>
            </a:r>
          </a:p>
        </p:txBody>
      </p:sp>
      <p:sp>
        <p:nvSpPr>
          <p:cNvPr id="3" name="Content Placeholder 2">
            <a:extLst>
              <a:ext uri="{FF2B5EF4-FFF2-40B4-BE49-F238E27FC236}">
                <a16:creationId xmlns:a16="http://schemas.microsoft.com/office/drawing/2014/main" id="{C07D8955-05B0-083D-2413-77CD5868F376}"/>
              </a:ext>
            </a:extLst>
          </p:cNvPr>
          <p:cNvSpPr>
            <a:spLocks noGrp="1"/>
          </p:cNvSpPr>
          <p:nvPr>
            <p:ph idx="1"/>
          </p:nvPr>
        </p:nvSpPr>
        <p:spPr>
          <a:xfrm>
            <a:off x="838200" y="2017059"/>
            <a:ext cx="10515600" cy="4159904"/>
          </a:xfrm>
        </p:spPr>
        <p:txBody>
          <a:bodyPr>
            <a:normAutofit/>
          </a:bodyPr>
          <a:lstStyle/>
          <a:p>
            <a:r>
              <a:rPr lang="en-US" dirty="0"/>
              <a:t>Use shared terminology when discussing diagnostic and treatment options </a:t>
            </a:r>
          </a:p>
          <a:p>
            <a:r>
              <a:rPr lang="en-US" dirty="0"/>
              <a:t>Integrate pros, cons, and anticipated outcomes of multiple care plan options into didactic lectures and clinical instruction</a:t>
            </a:r>
          </a:p>
          <a:p>
            <a:pPr lvl="1"/>
            <a:r>
              <a:rPr lang="en-US" dirty="0">
                <a:hlinkClick r:id="rId3"/>
              </a:rPr>
              <a:t>SCOPE tool</a:t>
            </a:r>
            <a:endParaRPr lang="en-US" dirty="0"/>
          </a:p>
          <a:p>
            <a:pPr lvl="1"/>
            <a:r>
              <a:rPr lang="en-US" dirty="0">
                <a:hlinkClick r:id="rId4"/>
              </a:rPr>
              <a:t>Value Matrix</a:t>
            </a:r>
            <a:endParaRPr lang="en-US" dirty="0"/>
          </a:p>
          <a:p>
            <a:r>
              <a:rPr lang="en-US" dirty="0"/>
              <a:t>Collaborate with faculty outside of your scope of practice</a:t>
            </a:r>
          </a:p>
        </p:txBody>
      </p:sp>
    </p:spTree>
    <p:extLst>
      <p:ext uri="{BB962C8B-B14F-4D97-AF65-F5344CB8AC3E}">
        <p14:creationId xmlns:p14="http://schemas.microsoft.com/office/powerpoint/2010/main" val="2350166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B91631-E93B-1A62-BE04-2A112224B7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F1D0A3-3574-C3C1-6A0F-311E2164B5F6}"/>
              </a:ext>
            </a:extLst>
          </p:cNvPr>
          <p:cNvSpPr>
            <a:spLocks noGrp="1"/>
          </p:cNvSpPr>
          <p:nvPr>
            <p:ph type="title"/>
          </p:nvPr>
        </p:nvSpPr>
        <p:spPr/>
        <p:txBody>
          <a:bodyPr>
            <a:normAutofit/>
          </a:bodyPr>
          <a:lstStyle/>
          <a:p>
            <a:r>
              <a:rPr lang="en-US" sz="4000" dirty="0"/>
              <a:t>LO 5: Prepare for next steps</a:t>
            </a:r>
          </a:p>
        </p:txBody>
      </p:sp>
      <p:sp>
        <p:nvSpPr>
          <p:cNvPr id="3" name="Content Placeholder 2">
            <a:extLst>
              <a:ext uri="{FF2B5EF4-FFF2-40B4-BE49-F238E27FC236}">
                <a16:creationId xmlns:a16="http://schemas.microsoft.com/office/drawing/2014/main" id="{A1D9EBE2-5B99-4585-39D3-8F5D7BD1F97C}"/>
              </a:ext>
            </a:extLst>
          </p:cNvPr>
          <p:cNvSpPr>
            <a:spLocks noGrp="1"/>
          </p:cNvSpPr>
          <p:nvPr>
            <p:ph idx="1"/>
          </p:nvPr>
        </p:nvSpPr>
        <p:spPr>
          <a:xfrm>
            <a:off x="838200" y="2017059"/>
            <a:ext cx="10515600" cy="4159904"/>
          </a:xfrm>
        </p:spPr>
        <p:txBody>
          <a:bodyPr>
            <a:normAutofit/>
          </a:bodyPr>
          <a:lstStyle/>
          <a:p>
            <a:r>
              <a:rPr lang="en-US" dirty="0"/>
              <a:t>Dive into the </a:t>
            </a:r>
            <a:r>
              <a:rPr lang="en-US" dirty="0">
                <a:hlinkClick r:id="rId3"/>
              </a:rPr>
              <a:t>AAVMC resources </a:t>
            </a:r>
            <a:r>
              <a:rPr lang="en-US" dirty="0"/>
              <a:t>for planning SOC curricular change</a:t>
            </a:r>
          </a:p>
          <a:p>
            <a:pPr lvl="1"/>
            <a:r>
              <a:rPr lang="en-US" dirty="0"/>
              <a:t>Vision-Setting Reflection Template</a:t>
            </a:r>
          </a:p>
          <a:p>
            <a:pPr lvl="1"/>
            <a:r>
              <a:rPr lang="en-US" dirty="0"/>
              <a:t>Who Should Be on the Spectrum of Care Curriculum Team?</a:t>
            </a:r>
          </a:p>
          <a:p>
            <a:r>
              <a:rPr lang="en-US" dirty="0"/>
              <a:t>Start identifying your SOC experts</a:t>
            </a:r>
          </a:p>
          <a:p>
            <a:pPr lvl="1"/>
            <a:r>
              <a:rPr lang="en-US" dirty="0"/>
              <a:t>Your clinical educators</a:t>
            </a:r>
          </a:p>
          <a:p>
            <a:pPr lvl="1"/>
            <a:r>
              <a:rPr lang="en-US" dirty="0"/>
              <a:t>Your primary care educators</a:t>
            </a:r>
          </a:p>
          <a:p>
            <a:pPr lvl="1"/>
            <a:r>
              <a:rPr lang="en-US" dirty="0">
                <a:highlight>
                  <a:srgbClr val="00FFFF"/>
                </a:highlight>
              </a:rPr>
              <a:t>[Insert how you, the speaker, can help your colleagues make progress]</a:t>
            </a:r>
          </a:p>
          <a:p>
            <a:r>
              <a:rPr lang="en-US" dirty="0"/>
              <a:t>Reach out to the AAVMC SOCI working group: </a:t>
            </a:r>
            <a:r>
              <a:rPr lang="en-US" dirty="0">
                <a:hlinkClick r:id="rId4"/>
              </a:rPr>
              <a:t>soci@aavmc.org</a:t>
            </a:r>
            <a:endParaRPr lang="en-US" dirty="0"/>
          </a:p>
          <a:p>
            <a:pPr lvl="1"/>
            <a:endParaRPr lang="en-US" dirty="0"/>
          </a:p>
          <a:p>
            <a:pPr lvl="1"/>
            <a:endParaRPr lang="en-US" dirty="0"/>
          </a:p>
        </p:txBody>
      </p:sp>
      <p:sp>
        <p:nvSpPr>
          <p:cNvPr id="4" name="TextBox 3">
            <a:extLst>
              <a:ext uri="{FF2B5EF4-FFF2-40B4-BE49-F238E27FC236}">
                <a16:creationId xmlns:a16="http://schemas.microsoft.com/office/drawing/2014/main" id="{92ECD8F8-A9A0-BEDE-6457-FA2F045BC92B}"/>
              </a:ext>
            </a:extLst>
          </p:cNvPr>
          <p:cNvSpPr txBox="1"/>
          <p:nvPr/>
        </p:nvSpPr>
        <p:spPr>
          <a:xfrm>
            <a:off x="838199" y="1345494"/>
            <a:ext cx="10246895"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How to take this further</a:t>
            </a:r>
            <a:endParaRPr kumimoji="0" lang="en-US" sz="2800" b="1" i="0" u="none" strike="noStrike" kern="1200" cap="none" spc="0" normalizeH="0" baseline="0" noProof="0" dirty="0">
              <a:ln>
                <a:noFill/>
              </a:ln>
              <a:solidFill>
                <a:srgbClr val="3B6F8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2310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BB305-B0D1-5637-9BDC-37582895EE60}"/>
              </a:ext>
            </a:extLst>
          </p:cNvPr>
          <p:cNvSpPr>
            <a:spLocks noGrp="1"/>
          </p:cNvSpPr>
          <p:nvPr>
            <p:ph type="title"/>
          </p:nvPr>
        </p:nvSpPr>
        <p:spPr>
          <a:xfrm>
            <a:off x="838200" y="215154"/>
            <a:ext cx="10515600" cy="868364"/>
          </a:xfrm>
        </p:spPr>
        <p:txBody>
          <a:bodyPr/>
          <a:lstStyle/>
          <a:p>
            <a:r>
              <a:rPr lang="en-US" dirty="0"/>
              <a:t>References</a:t>
            </a:r>
          </a:p>
        </p:txBody>
      </p:sp>
      <p:sp>
        <p:nvSpPr>
          <p:cNvPr id="3" name="Content Placeholder 2">
            <a:extLst>
              <a:ext uri="{FF2B5EF4-FFF2-40B4-BE49-F238E27FC236}">
                <a16:creationId xmlns:a16="http://schemas.microsoft.com/office/drawing/2014/main" id="{C9E9BBE5-B7BF-160E-C9D0-66F0E65EA75F}"/>
              </a:ext>
            </a:extLst>
          </p:cNvPr>
          <p:cNvSpPr>
            <a:spLocks noGrp="1"/>
          </p:cNvSpPr>
          <p:nvPr>
            <p:ph idx="1"/>
          </p:nvPr>
        </p:nvSpPr>
        <p:spPr>
          <a:xfrm>
            <a:off x="562535" y="1083518"/>
            <a:ext cx="11066929" cy="5540187"/>
          </a:xfrm>
        </p:spPr>
        <p:txBody>
          <a:bodyPr>
            <a:noAutofit/>
          </a:bodyPr>
          <a:lstStyle/>
          <a:p>
            <a:pPr marL="342900" marR="0" lvl="0" indent="-342900">
              <a:lnSpc>
                <a:spcPct val="120000"/>
              </a:lnSpc>
              <a:spcBef>
                <a:spcPts val="0"/>
              </a:spcBef>
              <a:buFont typeface="+mj-lt"/>
              <a:buAutoNum type="arabicPeriod"/>
            </a:pPr>
            <a:r>
              <a:rPr lang="en-US" sz="1200" kern="100" dirty="0">
                <a:solidFill>
                  <a:srgbClr val="002741"/>
                </a:solidFill>
                <a:effectLst/>
                <a:ea typeface="Calibri" panose="020F0502020204030204" pitchFamily="34" charset="0"/>
                <a:cs typeface="Times New Roman" panose="02020603050405020304" pitchFamily="18" charset="0"/>
              </a:rPr>
              <a:t>Fedesco, H. N., Brodsky, J. E., Banse, H. E., Eckman, S. L., Englar, R. E., Huston, C. L., Khosa, D. K., Noyes, J. A., Stull, J. W., &amp; Warman, S. M. (2025). Overview of the AAVMC Spectrum of Care Initiative. In AAVMC Spectrum of Care Initiative Task Force, H. N. Fedesco, &amp; J. E. Brodsky (Eds.), </a:t>
            </a:r>
            <a:r>
              <a:rPr lang="en-US" sz="1200" i="1" kern="100" dirty="0">
                <a:solidFill>
                  <a:srgbClr val="002741"/>
                </a:solidFill>
                <a:effectLst/>
                <a:ea typeface="Calibri" panose="020F0502020204030204" pitchFamily="34" charset="0"/>
                <a:cs typeface="Times New Roman" panose="02020603050405020304" pitchFamily="18" charset="0"/>
              </a:rPr>
              <a:t>Enhancing spectrum of care preparation in veterinary education programs: Implementation strategies guide</a:t>
            </a:r>
            <a:r>
              <a:rPr lang="en-US" sz="1200" kern="100" dirty="0">
                <a:solidFill>
                  <a:srgbClr val="002741"/>
                </a:solidFill>
                <a:effectLst/>
                <a:ea typeface="Calibri" panose="020F0502020204030204" pitchFamily="34" charset="0"/>
                <a:cs typeface="Times New Roman" panose="02020603050405020304" pitchFamily="18" charset="0"/>
              </a:rPr>
              <a:t> (pp. 6-8). American Association of Veterinary Medical Colleges. </a:t>
            </a:r>
            <a:r>
              <a:rPr lang="en-US" sz="1200" u="sng" kern="100" dirty="0">
                <a:solidFill>
                  <a:srgbClr val="002741"/>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https://doi.org/10.17605/OSF.IO</a:t>
            </a:r>
            <a:r>
              <a:rPr lang="en-US" sz="1200" u="sng" kern="100">
                <a:solidFill>
                  <a:srgbClr val="002741"/>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/AHWQE</a:t>
            </a:r>
            <a:r>
              <a:rPr lang="en-US" sz="1200" u="sng" kern="100">
                <a:solidFill>
                  <a:srgbClr val="002741"/>
                </a:solidFill>
                <a:effectLst/>
                <a:ea typeface="Calibri" panose="020F0502020204030204" pitchFamily="34" charset="0"/>
                <a:cs typeface="Times New Roman" panose="02020603050405020304" pitchFamily="18" charset="0"/>
              </a:rPr>
              <a:t>  </a:t>
            </a:r>
            <a:r>
              <a:rPr lang="en-US" sz="1200" kern="100">
                <a:solidFill>
                  <a:srgbClr val="002741"/>
                </a:solidFill>
                <a:effectLst/>
                <a:ea typeface="Calibri" panose="020F0502020204030204" pitchFamily="34" charset="0"/>
                <a:cs typeface="Times New Roman" panose="02020603050405020304" pitchFamily="18" charset="0"/>
              </a:rPr>
              <a:t> </a:t>
            </a:r>
            <a:endParaRPr lang="en-US" sz="1200" kern="100" dirty="0">
              <a:solidFill>
                <a:srgbClr val="002741"/>
              </a:solidFill>
              <a:effectLst/>
              <a:ea typeface="Calibri" panose="020F0502020204030204" pitchFamily="34" charset="0"/>
              <a:cs typeface="Times New Roman" panose="02020603050405020304" pitchFamily="18" charset="0"/>
            </a:endParaRPr>
          </a:p>
          <a:p>
            <a:pPr marL="342900" marR="0" lvl="0" indent="-342900">
              <a:lnSpc>
                <a:spcPct val="120000"/>
              </a:lnSpc>
              <a:spcBef>
                <a:spcPts val="0"/>
              </a:spcBef>
              <a:buFont typeface="+mj-lt"/>
              <a:buAutoNum type="arabicPeriod"/>
            </a:pPr>
            <a:r>
              <a:rPr lang="en-US" sz="1200" kern="0" dirty="0">
                <a:solidFill>
                  <a:srgbClr val="002741"/>
                </a:solidFill>
                <a:effectLst/>
                <a:ea typeface="Times New Roman" panose="02020603050405020304" pitchFamily="18" charset="0"/>
                <a:cs typeface="Times New Roman" panose="02020603050405020304" pitchFamily="18" charset="0"/>
              </a:rPr>
              <a:t>Neal, S. M., Greenberg, M. J. (2022). Putting access to veterinary care on the map: A veterinary care accessibility index. </a:t>
            </a:r>
            <a:r>
              <a:rPr lang="en-US" sz="1200" i="1" kern="0" dirty="0">
                <a:solidFill>
                  <a:srgbClr val="002741"/>
                </a:solidFill>
                <a:effectLst/>
                <a:ea typeface="Times New Roman" panose="02020603050405020304" pitchFamily="18" charset="0"/>
                <a:cs typeface="Times New Roman" panose="02020603050405020304" pitchFamily="18" charset="0"/>
              </a:rPr>
              <a:t>Frontiers in Veterinary Science, 9</a:t>
            </a:r>
            <a:r>
              <a:rPr lang="en-US" sz="1200" kern="0" dirty="0">
                <a:solidFill>
                  <a:srgbClr val="002741"/>
                </a:solidFill>
                <a:effectLst/>
                <a:ea typeface="Times New Roman" panose="02020603050405020304" pitchFamily="18" charset="0"/>
                <a:cs typeface="Times New Roman" panose="02020603050405020304" pitchFamily="18" charset="0"/>
              </a:rPr>
              <a:t>. 857644. </a:t>
            </a:r>
            <a:r>
              <a:rPr lang="en-US" sz="1200" u="sng" kern="0" dirty="0">
                <a:solidFill>
                  <a:srgbClr val="002741"/>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http://doi.org./10.3389/fvets.2022.857644</a:t>
            </a:r>
            <a:r>
              <a:rPr lang="en-US" sz="1200" kern="0" dirty="0">
                <a:solidFill>
                  <a:srgbClr val="002741"/>
                </a:solidFill>
                <a:effectLst/>
                <a:ea typeface="Times New Roman" panose="02020603050405020304" pitchFamily="18" charset="0"/>
                <a:cs typeface="Times New Roman" panose="02020603050405020304" pitchFamily="18" charset="0"/>
              </a:rPr>
              <a:t>   </a:t>
            </a:r>
            <a:endParaRPr lang="en-US" sz="1200" kern="100" dirty="0">
              <a:solidFill>
                <a:srgbClr val="002741"/>
              </a:solidFill>
              <a:effectLst/>
              <a:ea typeface="Aptos" panose="020B0004020202020204" pitchFamily="34" charset="0"/>
              <a:cs typeface="Times New Roman" panose="02020603050405020304" pitchFamily="18" charset="0"/>
            </a:endParaRPr>
          </a:p>
          <a:p>
            <a:pPr marL="342900" marR="0" lvl="0" indent="-342900">
              <a:lnSpc>
                <a:spcPct val="120000"/>
              </a:lnSpc>
              <a:spcBef>
                <a:spcPts val="0"/>
              </a:spcBef>
              <a:buFont typeface="+mj-lt"/>
              <a:buAutoNum type="arabicPeriod"/>
            </a:pPr>
            <a:r>
              <a:rPr lang="en-US" sz="1200" kern="100" dirty="0">
                <a:solidFill>
                  <a:srgbClr val="002741"/>
                </a:solidFill>
                <a:effectLst/>
                <a:ea typeface="Aptos" panose="020B0004020202020204" pitchFamily="34" charset="0"/>
                <a:cs typeface="Times New Roman" panose="02020603050405020304" pitchFamily="18" charset="0"/>
              </a:rPr>
              <a:t>Open Door Veterinary Collective (2025, January). </a:t>
            </a:r>
            <a:r>
              <a:rPr lang="en-US" sz="1200" i="1" kern="100" dirty="0">
                <a:solidFill>
                  <a:srgbClr val="002741"/>
                </a:solidFill>
                <a:effectLst/>
                <a:ea typeface="Aptos" panose="020B0004020202020204" pitchFamily="34" charset="0"/>
                <a:cs typeface="Times New Roman" panose="02020603050405020304" pitchFamily="18" charset="0"/>
              </a:rPr>
              <a:t>Open Door glossary of access to veterinary care terminology</a:t>
            </a:r>
            <a:r>
              <a:rPr lang="en-US" sz="1200" kern="100" dirty="0">
                <a:solidFill>
                  <a:srgbClr val="002741"/>
                </a:solidFill>
                <a:effectLst/>
                <a:ea typeface="Aptos" panose="020B0004020202020204" pitchFamily="34" charset="0"/>
                <a:cs typeface="Times New Roman" panose="02020603050405020304" pitchFamily="18" charset="0"/>
              </a:rPr>
              <a:t>. </a:t>
            </a:r>
            <a:r>
              <a:rPr lang="en-US" sz="1200" u="sng" kern="100" dirty="0">
                <a:solidFill>
                  <a:srgbClr val="002741"/>
                </a:solidFill>
                <a:effectLst/>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https://opendoorschool.thinkific.com/collections/digital-downloads</a:t>
            </a:r>
            <a:r>
              <a:rPr lang="en-US" sz="1200" u="sng" kern="100" dirty="0">
                <a:solidFill>
                  <a:srgbClr val="002741"/>
                </a:solidFill>
                <a:effectLst/>
                <a:ea typeface="Aptos" panose="020B0004020202020204" pitchFamily="34" charset="0"/>
                <a:cs typeface="Times New Roman" panose="02020603050405020304" pitchFamily="18" charset="0"/>
              </a:rPr>
              <a:t> </a:t>
            </a:r>
            <a:r>
              <a:rPr lang="en-US" sz="1200" kern="100" dirty="0">
                <a:solidFill>
                  <a:srgbClr val="002741"/>
                </a:solidFill>
                <a:effectLst/>
                <a:ea typeface="Aptos" panose="020B0004020202020204" pitchFamily="34" charset="0"/>
                <a:cs typeface="Times New Roman" panose="02020603050405020304" pitchFamily="18" charset="0"/>
              </a:rPr>
              <a:t> </a:t>
            </a:r>
          </a:p>
          <a:p>
            <a:pPr marL="342900" marR="0" lvl="0" indent="-342900">
              <a:lnSpc>
                <a:spcPct val="120000"/>
              </a:lnSpc>
              <a:spcBef>
                <a:spcPts val="0"/>
              </a:spcBef>
              <a:buFont typeface="+mj-lt"/>
              <a:buAutoNum type="arabicPeriod"/>
            </a:pPr>
            <a:r>
              <a:rPr lang="en-US" sz="1200" kern="0" dirty="0">
                <a:solidFill>
                  <a:srgbClr val="002741"/>
                </a:solidFill>
                <a:effectLst/>
                <a:ea typeface="Times New Roman" panose="02020603050405020304" pitchFamily="18" charset="0"/>
                <a:cs typeface="Times New Roman" panose="02020603050405020304" pitchFamily="18" charset="0"/>
              </a:rPr>
              <a:t>Program for Pet Health Equity. (2024). </a:t>
            </a:r>
            <a:r>
              <a:rPr lang="en-US" sz="1200" i="1" kern="0" dirty="0">
                <a:solidFill>
                  <a:srgbClr val="002741"/>
                </a:solidFill>
                <a:effectLst/>
                <a:ea typeface="Times New Roman" panose="02020603050405020304" pitchFamily="18" charset="0"/>
                <a:cs typeface="Times New Roman" panose="02020603050405020304" pitchFamily="18" charset="0"/>
              </a:rPr>
              <a:t>Incremental veterinary care case management approach. </a:t>
            </a:r>
            <a:r>
              <a:rPr lang="en-US" sz="1200" u="sng" kern="0" dirty="0">
                <a:solidFill>
                  <a:srgbClr val="002741"/>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https://pphe.utk.edu/brite/resources/incremental-veterinary-care/</a:t>
            </a:r>
            <a:r>
              <a:rPr lang="en-US" sz="1200" u="sng" kern="0" dirty="0">
                <a:solidFill>
                  <a:srgbClr val="002741"/>
                </a:solidFill>
                <a:effectLst/>
                <a:ea typeface="Times New Roman" panose="02020603050405020304" pitchFamily="18" charset="0"/>
                <a:cs typeface="Times New Roman" panose="02020603050405020304" pitchFamily="18" charset="0"/>
              </a:rPr>
              <a:t>  </a:t>
            </a:r>
            <a:endParaRPr lang="en-US" sz="1200" kern="100" dirty="0">
              <a:solidFill>
                <a:srgbClr val="002741"/>
              </a:solidFill>
              <a:effectLst/>
              <a:ea typeface="Aptos" panose="020B0004020202020204" pitchFamily="34" charset="0"/>
              <a:cs typeface="Times New Roman" panose="02020603050405020304" pitchFamily="18" charset="0"/>
            </a:endParaRPr>
          </a:p>
          <a:p>
            <a:pPr marL="342900" marR="0" lvl="0" indent="-342900">
              <a:lnSpc>
                <a:spcPct val="120000"/>
              </a:lnSpc>
              <a:spcBef>
                <a:spcPts val="0"/>
              </a:spcBef>
              <a:buFont typeface="+mj-lt"/>
              <a:buAutoNum type="arabicPeriod"/>
            </a:pPr>
            <a:r>
              <a:rPr lang="en-US" sz="1200" kern="100" dirty="0">
                <a:solidFill>
                  <a:srgbClr val="002741"/>
                </a:solidFill>
                <a:effectLst/>
                <a:ea typeface="Aptos" panose="020B0004020202020204" pitchFamily="34" charset="0"/>
                <a:cs typeface="Times New Roman" panose="02020603050405020304" pitchFamily="18" charset="0"/>
              </a:rPr>
              <a:t>Brown, C. R., Garrett, L. D., Gilles, W. K., Houlihan, K. E., McCobb, E., </a:t>
            </a:r>
            <a:r>
              <a:rPr lang="en-US" sz="1200" kern="100" dirty="0" err="1">
                <a:solidFill>
                  <a:srgbClr val="002741"/>
                </a:solidFill>
                <a:effectLst/>
                <a:ea typeface="Aptos" panose="020B0004020202020204" pitchFamily="34" charset="0"/>
                <a:cs typeface="Times New Roman" panose="02020603050405020304" pitchFamily="18" charset="0"/>
              </a:rPr>
              <a:t>Pailler</a:t>
            </a:r>
            <a:r>
              <a:rPr lang="en-US" sz="1200" kern="100" dirty="0">
                <a:solidFill>
                  <a:srgbClr val="002741"/>
                </a:solidFill>
                <a:effectLst/>
                <a:ea typeface="Aptos" panose="020B0004020202020204" pitchFamily="34" charset="0"/>
                <a:cs typeface="Times New Roman" panose="02020603050405020304" pitchFamily="18" charset="0"/>
              </a:rPr>
              <a:t>, S., Putnam, H., Scarlett, J.L., &amp; </a:t>
            </a:r>
            <a:r>
              <a:rPr lang="en-US" sz="1200" kern="100" dirty="0" err="1">
                <a:solidFill>
                  <a:srgbClr val="002741"/>
                </a:solidFill>
                <a:effectLst/>
                <a:ea typeface="Aptos" panose="020B0004020202020204" pitchFamily="34" charset="0"/>
                <a:cs typeface="Times New Roman" panose="02020603050405020304" pitchFamily="18" charset="0"/>
              </a:rPr>
              <a:t>Wietsma</a:t>
            </a:r>
            <a:r>
              <a:rPr lang="en-US" sz="1200" kern="100" dirty="0">
                <a:solidFill>
                  <a:srgbClr val="002741"/>
                </a:solidFill>
                <a:effectLst/>
                <a:ea typeface="Aptos" panose="020B0004020202020204" pitchFamily="34" charset="0"/>
                <a:cs typeface="Times New Roman" panose="02020603050405020304" pitchFamily="18" charset="0"/>
              </a:rPr>
              <a:t>, H. T. (2021). Spectrum of care: more than treatment options. Journal of the American Veterinary Medical Association, 259(7), 712-717. </a:t>
            </a:r>
            <a:r>
              <a:rPr lang="en-US" sz="1200" kern="100" dirty="0">
                <a:solidFill>
                  <a:srgbClr val="002741"/>
                </a:solidFill>
                <a:effectLst/>
                <a:ea typeface="Aptos" panose="020B0004020202020204" pitchFamily="34" charset="0"/>
                <a:cs typeface="Times New Roman" panose="02020603050405020304" pitchFamily="18" charset="0"/>
                <a:hlinkClick r:id="rId6"/>
              </a:rPr>
              <a:t>https://doi.org/10.2460/javma.259.7.712</a:t>
            </a:r>
            <a:r>
              <a:rPr lang="en-US" sz="1200" kern="100" dirty="0">
                <a:solidFill>
                  <a:srgbClr val="002741"/>
                </a:solidFill>
                <a:effectLst/>
                <a:ea typeface="Aptos" panose="020B0004020202020204" pitchFamily="34" charset="0"/>
                <a:cs typeface="Times New Roman" panose="02020603050405020304" pitchFamily="18" charset="0"/>
              </a:rPr>
              <a:t>  </a:t>
            </a:r>
          </a:p>
          <a:p>
            <a:pPr marL="342900" marR="0" lvl="0" indent="-342900">
              <a:lnSpc>
                <a:spcPct val="120000"/>
              </a:lnSpc>
              <a:spcBef>
                <a:spcPts val="0"/>
              </a:spcBef>
              <a:buFont typeface="+mj-lt"/>
              <a:buAutoNum type="arabicPeriod"/>
            </a:pPr>
            <a:r>
              <a:rPr lang="en-US" sz="1200" kern="100" dirty="0">
                <a:solidFill>
                  <a:srgbClr val="002741"/>
                </a:solidFill>
                <a:effectLst/>
                <a:ea typeface="Aptos" panose="020B0004020202020204" pitchFamily="34" charset="0"/>
                <a:cs typeface="Times New Roman" panose="02020603050405020304" pitchFamily="18" charset="0"/>
              </a:rPr>
              <a:t>Powell, L., Reinhard, C. L., Serpell, J., &amp; Watson, B. (2021). Workplace relations and opportunities for career development impact the retention of veterinarians in shelter medicine. Frontiers in Veterinary Science, 8, 732105. </a:t>
            </a:r>
            <a:r>
              <a:rPr lang="en-US" sz="1200" kern="100" dirty="0">
                <a:solidFill>
                  <a:srgbClr val="002741"/>
                </a:solidFill>
                <a:effectLst/>
                <a:ea typeface="Aptos" panose="020B0004020202020204" pitchFamily="34" charset="0"/>
                <a:cs typeface="Times New Roman" panose="02020603050405020304" pitchFamily="18" charset="0"/>
                <a:hlinkClick r:id="rId7"/>
              </a:rPr>
              <a:t>https://doi.org/10.3389/fvets.2021.732105</a:t>
            </a:r>
            <a:r>
              <a:rPr lang="en-US" sz="1200" kern="100" dirty="0">
                <a:solidFill>
                  <a:srgbClr val="002741"/>
                </a:solidFill>
                <a:effectLst/>
                <a:ea typeface="Aptos" panose="020B0004020202020204" pitchFamily="34" charset="0"/>
                <a:cs typeface="Times New Roman" panose="02020603050405020304" pitchFamily="18" charset="0"/>
              </a:rPr>
              <a:t>  </a:t>
            </a:r>
          </a:p>
          <a:p>
            <a:pPr marL="342900" marR="0" lvl="0" indent="-342900">
              <a:lnSpc>
                <a:spcPct val="120000"/>
              </a:lnSpc>
              <a:spcBef>
                <a:spcPts val="0"/>
              </a:spcBef>
              <a:buFont typeface="+mj-lt"/>
              <a:buAutoNum type="arabicPeriod"/>
            </a:pPr>
            <a:r>
              <a:rPr lang="en-US" sz="1200" kern="100" dirty="0">
                <a:solidFill>
                  <a:srgbClr val="002741"/>
                </a:solidFill>
                <a:effectLst/>
                <a:ea typeface="Aptos" panose="020B0004020202020204" pitchFamily="34" charset="0"/>
                <a:cs typeface="Times New Roman" panose="02020603050405020304" pitchFamily="18" charset="0"/>
              </a:rPr>
              <a:t>Stull, J. W., Shelby, J. A., Bonnett, B. N., Block, G., </a:t>
            </a:r>
            <a:r>
              <a:rPr lang="en-US" sz="1200" kern="100" dirty="0" err="1">
                <a:solidFill>
                  <a:srgbClr val="002741"/>
                </a:solidFill>
                <a:effectLst/>
                <a:ea typeface="Aptos" panose="020B0004020202020204" pitchFamily="34" charset="0"/>
                <a:cs typeface="Times New Roman" panose="02020603050405020304" pitchFamily="18" charset="0"/>
              </a:rPr>
              <a:t>Budsberg</a:t>
            </a:r>
            <a:r>
              <a:rPr lang="en-US" sz="1200" kern="100" dirty="0">
                <a:solidFill>
                  <a:srgbClr val="002741"/>
                </a:solidFill>
                <a:effectLst/>
                <a:ea typeface="Aptos" panose="020B0004020202020204" pitchFamily="34" charset="0"/>
                <a:cs typeface="Times New Roman" panose="02020603050405020304" pitchFamily="18" charset="0"/>
              </a:rPr>
              <a:t>, S. C., Dean, R. S., Dicks, M. R., Forsgren, B. W., Golab, G. C., Hamil, J. A., Kass, P. H., King, L. J., Lund, E. M., Maddux, M. L., McFarland, J. M., McKenzie, B. A., Moyer, M. R., Olson, P. M., &amp; Wittum, T. E. (2018). Barriers and next steps to providing a spectrum of effective health care to companion animals. Journal of the American Veterinary Medical Association, 253(11), 1386–1389. </a:t>
            </a:r>
            <a:r>
              <a:rPr lang="en-US" sz="1200" kern="100" dirty="0">
                <a:solidFill>
                  <a:srgbClr val="002741"/>
                </a:solidFill>
                <a:effectLst/>
                <a:ea typeface="Aptos" panose="020B0004020202020204" pitchFamily="34" charset="0"/>
                <a:cs typeface="Times New Roman" panose="02020603050405020304" pitchFamily="18" charset="0"/>
                <a:hlinkClick r:id="rId8"/>
              </a:rPr>
              <a:t>https://doi.org/10.2460/javma.253.11.1386</a:t>
            </a:r>
            <a:r>
              <a:rPr lang="en-US" sz="1200" kern="100" dirty="0">
                <a:solidFill>
                  <a:srgbClr val="002741"/>
                </a:solidFill>
                <a:effectLst/>
                <a:ea typeface="Aptos" panose="020B0004020202020204" pitchFamily="34" charset="0"/>
                <a:cs typeface="Times New Roman" panose="02020603050405020304" pitchFamily="18" charset="0"/>
              </a:rPr>
              <a:t>   </a:t>
            </a:r>
          </a:p>
          <a:p>
            <a:pPr marL="342900" marR="0" lvl="0" indent="-342900">
              <a:lnSpc>
                <a:spcPct val="120000"/>
              </a:lnSpc>
              <a:spcBef>
                <a:spcPts val="0"/>
              </a:spcBef>
              <a:buFont typeface="+mj-lt"/>
              <a:buAutoNum type="arabicPeriod"/>
            </a:pPr>
            <a:r>
              <a:rPr lang="en-US" sz="1200" kern="100" dirty="0">
                <a:solidFill>
                  <a:srgbClr val="002741"/>
                </a:solidFill>
                <a:effectLst/>
                <a:ea typeface="Aptos" panose="020B0004020202020204" pitchFamily="34" charset="0"/>
                <a:cs typeface="Times New Roman" panose="02020603050405020304" pitchFamily="18" charset="0"/>
              </a:rPr>
              <a:t>Allen, C., &amp; Futter, I. (2024). Focus on contextualized care (Part 2). BSAVA Companion, 2024(4), 20–25. </a:t>
            </a:r>
            <a:r>
              <a:rPr lang="en-US" sz="1200" kern="100" dirty="0">
                <a:solidFill>
                  <a:srgbClr val="002741"/>
                </a:solidFill>
                <a:effectLst/>
                <a:ea typeface="Aptos" panose="020B0004020202020204" pitchFamily="34" charset="0"/>
                <a:cs typeface="Times New Roman" panose="02020603050405020304" pitchFamily="18" charset="0"/>
                <a:hlinkClick r:id="rId9"/>
              </a:rPr>
              <a:t>https://doi.org/10.22233/20412495.0424.20</a:t>
            </a:r>
            <a:r>
              <a:rPr lang="en-US" sz="1200" kern="100" dirty="0">
                <a:solidFill>
                  <a:srgbClr val="002741"/>
                </a:solidFill>
                <a:effectLst/>
                <a:ea typeface="Aptos" panose="020B0004020202020204" pitchFamily="34" charset="0"/>
                <a:cs typeface="Times New Roman" panose="02020603050405020304" pitchFamily="18" charset="0"/>
              </a:rPr>
              <a:t> </a:t>
            </a:r>
          </a:p>
          <a:p>
            <a:pPr marL="342900" marR="0" lvl="0" indent="-342900">
              <a:lnSpc>
                <a:spcPct val="120000"/>
              </a:lnSpc>
              <a:spcBef>
                <a:spcPts val="0"/>
              </a:spcBef>
              <a:buFont typeface="+mj-lt"/>
              <a:buAutoNum type="arabicPeriod"/>
            </a:pPr>
            <a:r>
              <a:rPr lang="en-US" sz="1200" kern="100" dirty="0" err="1">
                <a:solidFill>
                  <a:srgbClr val="002741"/>
                </a:solidFill>
                <a:effectLst/>
                <a:ea typeface="Aptos" panose="020B0004020202020204" pitchFamily="34" charset="0"/>
                <a:cs typeface="Times New Roman" panose="02020603050405020304" pitchFamily="18" charset="0"/>
              </a:rPr>
              <a:t>Crinò</a:t>
            </a:r>
            <a:r>
              <a:rPr lang="en-US" sz="1200" kern="100" dirty="0">
                <a:solidFill>
                  <a:srgbClr val="002741"/>
                </a:solidFill>
                <a:effectLst/>
                <a:ea typeface="Aptos" panose="020B0004020202020204" pitchFamily="34" charset="0"/>
                <a:cs typeface="Times New Roman" panose="02020603050405020304" pitchFamily="18" charset="0"/>
              </a:rPr>
              <a:t>, C., Humm, K., &amp; </a:t>
            </a:r>
            <a:r>
              <a:rPr lang="en-US" sz="1200" kern="100" dirty="0" err="1">
                <a:solidFill>
                  <a:srgbClr val="002741"/>
                </a:solidFill>
                <a:effectLst/>
                <a:ea typeface="Aptos" panose="020B0004020202020204" pitchFamily="34" charset="0"/>
                <a:cs typeface="Times New Roman" panose="02020603050405020304" pitchFamily="18" charset="0"/>
              </a:rPr>
              <a:t>Cortellini</a:t>
            </a:r>
            <a:r>
              <a:rPr lang="en-US" sz="1200" kern="100" dirty="0">
                <a:solidFill>
                  <a:srgbClr val="002741"/>
                </a:solidFill>
                <a:effectLst/>
                <a:ea typeface="Aptos" panose="020B0004020202020204" pitchFamily="34" charset="0"/>
                <a:cs typeface="Times New Roman" panose="02020603050405020304" pitchFamily="18" charset="0"/>
              </a:rPr>
              <a:t>, S. (2023). Conservative management of metallic sharp-pointed straight gastric and intestinal foreign bodies in dogs and cats: 17 cases (2003-2021). </a:t>
            </a:r>
            <a:r>
              <a:rPr lang="en-US" sz="1200" i="1" kern="100" dirty="0">
                <a:solidFill>
                  <a:srgbClr val="002741"/>
                </a:solidFill>
                <a:effectLst/>
                <a:ea typeface="Aptos" panose="020B0004020202020204" pitchFamily="34" charset="0"/>
                <a:cs typeface="Times New Roman" panose="02020603050405020304" pitchFamily="18" charset="0"/>
              </a:rPr>
              <a:t>Journal of Small Animal Pract</a:t>
            </a:r>
            <a:r>
              <a:rPr lang="en-US" sz="1200" kern="100" dirty="0">
                <a:solidFill>
                  <a:srgbClr val="002741"/>
                </a:solidFill>
                <a:effectLst/>
                <a:ea typeface="Aptos" panose="020B0004020202020204" pitchFamily="34" charset="0"/>
                <a:cs typeface="Times New Roman" panose="02020603050405020304" pitchFamily="18" charset="0"/>
              </a:rPr>
              <a:t>ice, </a:t>
            </a:r>
            <a:r>
              <a:rPr lang="en-US" sz="1200" i="1" kern="100" dirty="0">
                <a:solidFill>
                  <a:srgbClr val="002741"/>
                </a:solidFill>
                <a:effectLst/>
                <a:ea typeface="Aptos" panose="020B0004020202020204" pitchFamily="34" charset="0"/>
                <a:cs typeface="Times New Roman" panose="02020603050405020304" pitchFamily="18" charset="0"/>
              </a:rPr>
              <a:t>64</a:t>
            </a:r>
            <a:r>
              <a:rPr lang="en-US" sz="1200" kern="100" dirty="0">
                <a:solidFill>
                  <a:srgbClr val="002741"/>
                </a:solidFill>
                <a:effectLst/>
                <a:ea typeface="Aptos" panose="020B0004020202020204" pitchFamily="34" charset="0"/>
                <a:cs typeface="Times New Roman" panose="02020603050405020304" pitchFamily="18" charset="0"/>
              </a:rPr>
              <a:t>(8), 522-526.   </a:t>
            </a:r>
          </a:p>
          <a:p>
            <a:pPr marL="342900" marR="0" lvl="0" indent="-342900">
              <a:lnSpc>
                <a:spcPct val="120000"/>
              </a:lnSpc>
              <a:spcBef>
                <a:spcPts val="0"/>
              </a:spcBef>
              <a:buFont typeface="+mj-lt"/>
              <a:buAutoNum type="arabicPeriod"/>
            </a:pPr>
            <a:r>
              <a:rPr lang="en-US" sz="1200" kern="100" dirty="0">
                <a:solidFill>
                  <a:srgbClr val="002741"/>
                </a:solidFill>
                <a:effectLst/>
                <a:ea typeface="Aptos" panose="020B0004020202020204" pitchFamily="34" charset="0"/>
                <a:cs typeface="Times New Roman" panose="02020603050405020304" pitchFamily="18" charset="0"/>
              </a:rPr>
              <a:t>Evason, M. (2021, November 17). Canine parvovirus and care (even on a budget). Veterinary Practice News. </a:t>
            </a:r>
            <a:r>
              <a:rPr lang="en-US" sz="1200" u="sng" kern="100" dirty="0">
                <a:solidFill>
                  <a:srgbClr val="002741"/>
                </a:solidFill>
                <a:effectLst/>
                <a:ea typeface="Aptos" panose="020B000402020202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https://www.veterinarypracticenews.com/canine-parvovirus-and-care-even-on-a-budget/</a:t>
            </a:r>
            <a:r>
              <a:rPr lang="en-US" sz="1200" u="sng" kern="100" dirty="0">
                <a:solidFill>
                  <a:srgbClr val="002741"/>
                </a:solidFill>
                <a:effectLst/>
                <a:ea typeface="Aptos" panose="020B0004020202020204" pitchFamily="34" charset="0"/>
                <a:cs typeface="Times New Roman" panose="02020603050405020304" pitchFamily="18" charset="0"/>
              </a:rPr>
              <a:t>   </a:t>
            </a:r>
            <a:r>
              <a:rPr lang="en-US" sz="1200" kern="100" dirty="0">
                <a:solidFill>
                  <a:srgbClr val="002741"/>
                </a:solidFill>
                <a:effectLst/>
                <a:ea typeface="Aptos" panose="020B0004020202020204" pitchFamily="34" charset="0"/>
                <a:cs typeface="Times New Roman" panose="02020603050405020304" pitchFamily="18" charset="0"/>
              </a:rPr>
              <a:t> </a:t>
            </a:r>
          </a:p>
          <a:p>
            <a:pPr marL="342900" indent="-342900">
              <a:lnSpc>
                <a:spcPct val="120000"/>
              </a:lnSpc>
              <a:spcBef>
                <a:spcPts val="0"/>
              </a:spcBef>
              <a:buFont typeface="+mj-lt"/>
              <a:buAutoNum type="arabicPeriod" startAt="11"/>
            </a:pPr>
            <a:r>
              <a:rPr lang="en-US" sz="1200" kern="100" dirty="0">
                <a:solidFill>
                  <a:srgbClr val="002741"/>
                </a:solidFill>
                <a:cs typeface="Times New Roman" panose="02020603050405020304" pitchFamily="18" charset="0"/>
              </a:rPr>
              <a:t>Evason, M. (2022, April 12). Canine heartworm and </a:t>
            </a:r>
            <a:r>
              <a:rPr lang="en-US" sz="1200" kern="100" dirty="0" err="1">
                <a:solidFill>
                  <a:srgbClr val="002741"/>
                </a:solidFill>
                <a:cs typeface="Times New Roman" panose="02020603050405020304" pitchFamily="18" charset="0"/>
              </a:rPr>
              <a:t>Dirofilaria</a:t>
            </a:r>
            <a:r>
              <a:rPr lang="en-US" sz="1200" kern="100" dirty="0">
                <a:solidFill>
                  <a:srgbClr val="002741"/>
                </a:solidFill>
                <a:cs typeface="Times New Roman" panose="02020603050405020304" pitchFamily="18" charset="0"/>
              </a:rPr>
              <a:t> dollar discourse. Veterinary Practice News. </a:t>
            </a:r>
            <a:r>
              <a:rPr lang="en-US" sz="1200" kern="100" dirty="0">
                <a:solidFill>
                  <a:srgbClr val="002741"/>
                </a:solidFill>
                <a:cs typeface="Times New Roman" panose="02020603050405020304" pitchFamily="18" charset="0"/>
                <a:hlinkClick r:id="rId11"/>
              </a:rPr>
              <a:t>https://www.veterinarypracticenews.com/canine-heartworm-and-dirofilaria-dollar-discourse/</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1"/>
            </a:pPr>
            <a:r>
              <a:rPr lang="en-US" sz="1200" kern="100" dirty="0">
                <a:solidFill>
                  <a:srgbClr val="002741"/>
                </a:solidFill>
                <a:cs typeface="Times New Roman" panose="02020603050405020304" pitchFamily="18" charset="0"/>
              </a:rPr>
              <a:t>Evason, M. (2023, August 4). In a “hot spot”? Apply spectrum of care. Veterinary Practice News. </a:t>
            </a:r>
            <a:r>
              <a:rPr lang="en-US" sz="1200" kern="100" dirty="0">
                <a:solidFill>
                  <a:srgbClr val="002741"/>
                </a:solidFill>
                <a:cs typeface="Times New Roman" panose="02020603050405020304" pitchFamily="18" charset="0"/>
                <a:hlinkClick r:id="rId12"/>
              </a:rPr>
              <a:t>https://www.veterinarypracticenews.com/affordable-spectrum-of-care/</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1"/>
            </a:pPr>
            <a:r>
              <a:rPr lang="en-US" sz="1200" kern="100" dirty="0">
                <a:solidFill>
                  <a:srgbClr val="002741"/>
                </a:solidFill>
                <a:effectLst/>
                <a:ea typeface="Aptos" panose="020B0004020202020204" pitchFamily="34" charset="0"/>
                <a:cs typeface="Times New Roman" panose="02020603050405020304" pitchFamily="18" charset="0"/>
              </a:rPr>
              <a:t>Futter, I., &amp; Allen, C. (2024). Focus on contextualized care (Part 1). BSAVA Companion, 2024(3), 10–15. </a:t>
            </a:r>
            <a:r>
              <a:rPr lang="en-US" sz="1200" kern="100" dirty="0">
                <a:solidFill>
                  <a:srgbClr val="002741"/>
                </a:solidFill>
                <a:effectLst/>
                <a:ea typeface="Aptos" panose="020B0004020202020204" pitchFamily="34" charset="0"/>
                <a:cs typeface="Times New Roman" panose="02020603050405020304" pitchFamily="18" charset="0"/>
                <a:hlinkClick r:id="rId13"/>
              </a:rPr>
              <a:t>https://doi.org/10.22233/20412495.0324.10</a:t>
            </a:r>
            <a:endParaRPr lang="en-US" sz="1200" kern="100" dirty="0">
              <a:solidFill>
                <a:srgbClr val="002741"/>
              </a:solidFill>
              <a:ea typeface="Aptos" panose="020B0004020202020204" pitchFamily="34" charset="0"/>
              <a:cs typeface="Times New Roman" panose="02020603050405020304" pitchFamily="18" charset="0"/>
            </a:endParaRPr>
          </a:p>
          <a:p>
            <a:pPr marL="342900" indent="-342900">
              <a:lnSpc>
                <a:spcPct val="120000"/>
              </a:lnSpc>
              <a:spcBef>
                <a:spcPts val="0"/>
              </a:spcBef>
              <a:buFont typeface="+mj-lt"/>
              <a:buAutoNum type="arabicPeriod" startAt="11"/>
            </a:pPr>
            <a:r>
              <a:rPr lang="en-US" sz="1200" kern="100" dirty="0">
                <a:solidFill>
                  <a:srgbClr val="002741"/>
                </a:solidFill>
                <a:effectLst/>
                <a:ea typeface="Aptos" panose="020B0004020202020204" pitchFamily="34" charset="0"/>
                <a:cs typeface="Times New Roman" panose="02020603050405020304" pitchFamily="18" charset="0"/>
              </a:rPr>
              <a:t>Journal of Feline Medicine and Surgery (2024). Accessible veterinary care. </a:t>
            </a:r>
            <a:r>
              <a:rPr lang="en-US" sz="1200" kern="100" dirty="0">
                <a:solidFill>
                  <a:srgbClr val="002741"/>
                </a:solidFill>
                <a:effectLst/>
                <a:ea typeface="Aptos" panose="020B0004020202020204" pitchFamily="34" charset="0"/>
                <a:cs typeface="Times New Roman" panose="02020603050405020304" pitchFamily="18" charset="0"/>
                <a:hlinkClick r:id="rId14"/>
              </a:rPr>
              <a:t>https://journals.sagepub.com/topic/collections-jfm/jfm-1_accessible_veterinary_care/jfm</a:t>
            </a:r>
            <a:r>
              <a:rPr lang="en-US" sz="1200" kern="100" dirty="0">
                <a:solidFill>
                  <a:srgbClr val="002741"/>
                </a:solidFill>
                <a:effectLst/>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2756221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D93C6-540E-F8A5-26B8-E2B50C4CFE0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5995DC-8426-A49C-A8CA-CE3840509499}"/>
              </a:ext>
            </a:extLst>
          </p:cNvPr>
          <p:cNvSpPr>
            <a:spLocks noGrp="1"/>
          </p:cNvSpPr>
          <p:nvPr>
            <p:ph idx="1"/>
          </p:nvPr>
        </p:nvSpPr>
        <p:spPr>
          <a:xfrm>
            <a:off x="562535" y="1083518"/>
            <a:ext cx="11066928" cy="5540187"/>
          </a:xfrm>
        </p:spPr>
        <p:txBody>
          <a:bodyPr vert="horz" lIns="91440" tIns="45720" rIns="91440" bIns="45720" rtlCol="0">
            <a:noAutofit/>
          </a:bodyPr>
          <a:lstStyle/>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McCobb, E., Dowling-Guyer, S., </a:t>
            </a:r>
            <a:r>
              <a:rPr lang="en-US" sz="1200" kern="100" dirty="0" err="1">
                <a:solidFill>
                  <a:srgbClr val="002741"/>
                </a:solidFill>
                <a:cs typeface="Times New Roman" panose="02020603050405020304" pitchFamily="18" charset="0"/>
              </a:rPr>
              <a:t>Pailler</a:t>
            </a:r>
            <a:r>
              <a:rPr lang="en-US" sz="1200" kern="100" dirty="0">
                <a:solidFill>
                  <a:srgbClr val="002741"/>
                </a:solidFill>
                <a:cs typeface="Times New Roman" panose="02020603050405020304" pitchFamily="18" charset="0"/>
              </a:rPr>
              <a:t>, S., </a:t>
            </a:r>
            <a:r>
              <a:rPr lang="en-US" sz="1200" kern="100" dirty="0" err="1">
                <a:solidFill>
                  <a:srgbClr val="002741"/>
                </a:solidFill>
                <a:cs typeface="Times New Roman" panose="02020603050405020304" pitchFamily="18" charset="0"/>
              </a:rPr>
              <a:t>Intarapanich</a:t>
            </a:r>
            <a:r>
              <a:rPr lang="en-US" sz="1200" kern="100" dirty="0">
                <a:solidFill>
                  <a:srgbClr val="002741"/>
                </a:solidFill>
                <a:cs typeface="Times New Roman" panose="02020603050405020304" pitchFamily="18" charset="0"/>
              </a:rPr>
              <a:t>, N. P., &amp; Rozanski, E. A. (2022). Surgery in a veterinary outpatient community medicine setting has a good outcome for dogs with pyometra. Journal of the American Veterinary Medical Association, 260(S2), S36-S41. </a:t>
            </a:r>
            <a:r>
              <a:rPr lang="en-US" sz="1200" kern="100" dirty="0">
                <a:solidFill>
                  <a:srgbClr val="002741"/>
                </a:solidFill>
                <a:cs typeface="Times New Roman" panose="02020603050405020304" pitchFamily="18" charset="0"/>
                <a:hlinkClick r:id="rId3"/>
              </a:rPr>
              <a:t>https://doi.org/10.2460/javma.21.06.0320</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Perley, K., Burns, C. C., Maguire, C., Shen, V., Joffe, E., Stefanovski, D., Redding, L., </a:t>
            </a:r>
            <a:r>
              <a:rPr lang="en-US" sz="1200" kern="100" dirty="0" err="1">
                <a:solidFill>
                  <a:srgbClr val="002741"/>
                </a:solidFill>
                <a:cs typeface="Times New Roman" panose="02020603050405020304" pitchFamily="18" charset="0"/>
              </a:rPr>
              <a:t>Germanis</a:t>
            </a:r>
            <a:r>
              <a:rPr lang="en-US" sz="1200" kern="100" dirty="0">
                <a:solidFill>
                  <a:srgbClr val="002741"/>
                </a:solidFill>
                <a:cs typeface="Times New Roman" panose="02020603050405020304" pitchFamily="18" charset="0"/>
              </a:rPr>
              <a:t>, L., </a:t>
            </a:r>
            <a:r>
              <a:rPr lang="en-US" sz="1200" kern="100" dirty="0" err="1">
                <a:solidFill>
                  <a:srgbClr val="002741"/>
                </a:solidFill>
                <a:cs typeface="Times New Roman" panose="02020603050405020304" pitchFamily="18" charset="0"/>
              </a:rPr>
              <a:t>Drobatz</a:t>
            </a:r>
            <a:r>
              <a:rPr lang="en-US" sz="1200" kern="100" dirty="0">
                <a:solidFill>
                  <a:srgbClr val="002741"/>
                </a:solidFill>
                <a:cs typeface="Times New Roman" panose="02020603050405020304" pitchFamily="18" charset="0"/>
              </a:rPr>
              <a:t>, K. J., &amp; Watson, B. (2020). Retrospective evaluation of outpatient canine parvovirus treatment in a shelter-based low-cost urban clinic. Journal of Veterinary Emergency and Critical Care (San Antonio), 30(2), 202-208.   </a:t>
            </a:r>
          </a:p>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RCVS Knowledge. (n.d.). </a:t>
            </a:r>
            <a:r>
              <a:rPr lang="en-US" sz="1200" kern="100" dirty="0" err="1">
                <a:solidFill>
                  <a:srgbClr val="002741"/>
                </a:solidFill>
                <a:cs typeface="Times New Roman" panose="02020603050405020304" pitchFamily="18" charset="0"/>
              </a:rPr>
              <a:t>Contextualised</a:t>
            </a:r>
            <a:r>
              <a:rPr lang="en-US" sz="1200" kern="100" dirty="0">
                <a:solidFill>
                  <a:srgbClr val="002741"/>
                </a:solidFill>
                <a:cs typeface="Times New Roman" panose="02020603050405020304" pitchFamily="18" charset="0"/>
              </a:rPr>
              <a:t> care. </a:t>
            </a:r>
            <a:r>
              <a:rPr lang="en-US" sz="1200" kern="100" dirty="0">
                <a:solidFill>
                  <a:srgbClr val="002741"/>
                </a:solidFill>
                <a:cs typeface="Times New Roman" panose="02020603050405020304" pitchFamily="18" charset="0"/>
                <a:hlinkClick r:id="rId4"/>
              </a:rPr>
              <a:t>https://knowledge.rcvs.org.uk/evidence-based-veterinary-medicine/contextualised-care/</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Venn, E. C., Preisner, K., Boscan, P. L., Twedt, D. C., &amp; Sullivan, L. A. (2016). Evaluation of an outpatient protocol in the treatment of canine parvoviral enteritis. Journal of Veterinary Emergency and Critical Care (San Antonio), 27(1), 52-65. </a:t>
            </a:r>
            <a:r>
              <a:rPr lang="en-US" sz="1200" kern="100" dirty="0">
                <a:solidFill>
                  <a:srgbClr val="002741"/>
                </a:solidFill>
                <a:cs typeface="Times New Roman" panose="02020603050405020304" pitchFamily="18" charset="0"/>
                <a:hlinkClick r:id="rId5"/>
              </a:rPr>
              <a:t>https://doi.org/10.1111/vec.12561</a:t>
            </a:r>
            <a:endParaRPr lang="en-US" sz="1200" kern="100" dirty="0">
              <a:solidFill>
                <a:srgbClr val="002741"/>
              </a:solidFill>
              <a:cs typeface="Times New Roman" panose="02020603050405020304" pitchFamily="18" charset="0"/>
            </a:endParaRPr>
          </a:p>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Carnevale, J., Jankowski, K., &amp; Wisecup, M. (2025). Supporting the financial health of veterinary practices via spectrum of care preparation and practice. In AAVMC Spectrum of Care Initiative Task Force, H. N. Fedesco, &amp; J. E. Brodsky (Eds.), Enhancing spectrum of care preparation in veterinary education programs: An implementation strategies (pp. 33–34). American Association of Veterinary Medical Colleges. </a:t>
            </a:r>
            <a:r>
              <a:rPr lang="en-US" sz="1200" kern="100" dirty="0">
                <a:solidFill>
                  <a:srgbClr val="002741"/>
                </a:solidFill>
                <a:cs typeface="Times New Roman" panose="02020603050405020304" pitchFamily="18" charset="0"/>
                <a:hlinkClick r:id="rId6"/>
              </a:rPr>
              <a:t>https://doi.org/10.17605/OSF.IO/AHWQE</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Salois, M. (2025). Financial implications of spectrum of care practice for individual practitioners, practices, and clients. In AAVMC Spectrum of Care Initiative Task Force, H. N. Fedesco, &amp; J. E. Brodsky (Eds.), Enhancing spectrum of care preparation in veterinary education programs: An implementation strategies guide (pp. 60–62). American Association of Veterinary Medical Colleges. </a:t>
            </a:r>
            <a:r>
              <a:rPr lang="en-US" sz="1200" kern="100" dirty="0">
                <a:solidFill>
                  <a:srgbClr val="002741"/>
                </a:solidFill>
                <a:cs typeface="Times New Roman" panose="02020603050405020304" pitchFamily="18" charset="0"/>
                <a:hlinkClick r:id="rId6"/>
              </a:rPr>
              <a:t>https://doi.org/10.17605/OSF.IO/AHWQE</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Englar, R. E. (2023b). Recasting the gold standard—part II of II: Communicating healthcare options along a continuum of care. Journal of Feline Medicine and Surgery, 25(12), 1098612X231215639. </a:t>
            </a:r>
            <a:r>
              <a:rPr lang="en-US" sz="1200" kern="100" dirty="0">
                <a:solidFill>
                  <a:srgbClr val="002741"/>
                </a:solidFill>
                <a:cs typeface="Times New Roman" panose="02020603050405020304" pitchFamily="18" charset="0"/>
                <a:hlinkClick r:id="rId7"/>
              </a:rPr>
              <a:t>https://doi.org/10.1177/1098612X23121563</a:t>
            </a:r>
            <a:r>
              <a:rPr lang="en-US" sz="1200" kern="100" dirty="0">
                <a:solidFill>
                  <a:srgbClr val="002741"/>
                </a:solidFill>
                <a:cs typeface="Times New Roman" panose="02020603050405020304" pitchFamily="18" charset="0"/>
              </a:rPr>
              <a:t> 9 </a:t>
            </a:r>
          </a:p>
          <a:p>
            <a:pPr marL="342900" indent="-342900">
              <a:lnSpc>
                <a:spcPct val="120000"/>
              </a:lnSpc>
              <a:spcBef>
                <a:spcPts val="0"/>
              </a:spcBef>
              <a:buFont typeface="+mj-lt"/>
              <a:buAutoNum type="arabicPeriod" startAt="15"/>
            </a:pPr>
            <a:r>
              <a:rPr lang="en-US" sz="1200" kern="100" dirty="0" err="1">
                <a:solidFill>
                  <a:srgbClr val="002741"/>
                </a:solidFill>
                <a:cs typeface="Times New Roman" panose="02020603050405020304" pitchFamily="18" charset="0"/>
              </a:rPr>
              <a:t>LaVallee</a:t>
            </a:r>
            <a:r>
              <a:rPr lang="en-US" sz="1200" kern="100" dirty="0">
                <a:solidFill>
                  <a:srgbClr val="002741"/>
                </a:solidFill>
                <a:cs typeface="Times New Roman" panose="02020603050405020304" pitchFamily="18" charset="0"/>
              </a:rPr>
              <a:t>, E., Mueller, M. K., &amp; McCobb, E. (2017). A systematic review of the literature addressing veterinary care for underserved communities. Journal of Applied Animal Welfare Science, 20(4), 381–394. </a:t>
            </a:r>
            <a:r>
              <a:rPr lang="en-US" sz="1200" kern="100" dirty="0">
                <a:solidFill>
                  <a:srgbClr val="002741"/>
                </a:solidFill>
                <a:cs typeface="Times New Roman" panose="02020603050405020304" pitchFamily="18" charset="0"/>
                <a:hlinkClick r:id="rId8"/>
              </a:rPr>
              <a:t>https://doi.org/10.1080/10888705.2017.1337515</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McDowall, S., Hazel, S. J., </a:t>
            </a:r>
            <a:r>
              <a:rPr lang="en-US" sz="1200" kern="100" dirty="0" err="1">
                <a:solidFill>
                  <a:srgbClr val="002741"/>
                </a:solidFill>
                <a:cs typeface="Times New Roman" panose="02020603050405020304" pitchFamily="18" charset="0"/>
              </a:rPr>
              <a:t>Chittleborough</a:t>
            </a:r>
            <a:r>
              <a:rPr lang="en-US" sz="1200" kern="100" dirty="0">
                <a:solidFill>
                  <a:srgbClr val="002741"/>
                </a:solidFill>
                <a:cs typeface="Times New Roman" panose="02020603050405020304" pitchFamily="18" charset="0"/>
              </a:rPr>
              <a:t>, C., Hamilton-Bruce, A., Stuckey, R., &amp; Howell, T. J. (2023). The impact of the social determinants of human health on companion animal welfare. Animals, 13(6), 1113. </a:t>
            </a:r>
            <a:r>
              <a:rPr lang="en-US" sz="1200" kern="100" dirty="0">
                <a:solidFill>
                  <a:srgbClr val="002741"/>
                </a:solidFill>
                <a:cs typeface="Times New Roman" panose="02020603050405020304" pitchFamily="18" charset="0"/>
                <a:hlinkClick r:id="rId9"/>
              </a:rPr>
              <a:t>https://doi.org/10.3390/ani13061113</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Bernstein, L. A. &amp; Alvarez, E. E. (2025). Meeting access, belonging, and community-building goals via spectrum of care preparation and practice. In AAVMC Spectrum of Care Initiative Task Force, H. N. Fedesco, &amp; J. E. Brodsky (Eds.), Enhancing spectrum of care preparation in veterinary education programs: An implementation strategies guide (pp. 35–36). American Association of Veterinary Medical Colleges. </a:t>
            </a:r>
            <a:r>
              <a:rPr lang="en-US" sz="1200" kern="100" dirty="0">
                <a:solidFill>
                  <a:srgbClr val="002741"/>
                </a:solidFill>
                <a:cs typeface="Times New Roman" panose="02020603050405020304" pitchFamily="18" charset="0"/>
                <a:hlinkClick r:id="rId6"/>
              </a:rPr>
              <a:t>https://doi.org/10.17605/OSF.IO/AHWQE</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5"/>
            </a:pPr>
            <a:r>
              <a:rPr lang="en-US" sz="1200" kern="100" dirty="0">
                <a:solidFill>
                  <a:srgbClr val="002741"/>
                </a:solidFill>
                <a:cs typeface="Times New Roman" panose="02020603050405020304" pitchFamily="18" charset="0"/>
              </a:rPr>
              <a:t>Lane, I. F., &amp; Warman, S. W. (2025). Enhancing recruitment and retention via spectrum of care preparation and practice. In AAVMC Spectrum of Care Initiative Task Force, H. N. Fedesco, &amp; J. E. Brodsky (Eds.), Enhancing spectrum of care preparation in veterinary education programs: An implementation strategies guide (pp. 40–41). American Association of Veterinary Medical Colleges.  </a:t>
            </a:r>
            <a:r>
              <a:rPr lang="en-US" sz="1200" kern="100" dirty="0">
                <a:solidFill>
                  <a:srgbClr val="002741"/>
                </a:solidFill>
                <a:cs typeface="Times New Roman" panose="02020603050405020304" pitchFamily="18" charset="0"/>
                <a:hlinkClick r:id="rId6"/>
              </a:rPr>
              <a:t>https://doi.org/10.17605/OSF.IO/AHWQE</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15"/>
            </a:pPr>
            <a:endParaRPr lang="en-US" sz="1200" kern="100" dirty="0">
              <a:solidFill>
                <a:srgbClr val="002741"/>
              </a:solidFill>
              <a:cs typeface="Times New Roman" panose="02020603050405020304" pitchFamily="18" charset="0"/>
            </a:endParaRPr>
          </a:p>
        </p:txBody>
      </p:sp>
      <p:sp>
        <p:nvSpPr>
          <p:cNvPr id="6" name="Title 1">
            <a:extLst>
              <a:ext uri="{FF2B5EF4-FFF2-40B4-BE49-F238E27FC236}">
                <a16:creationId xmlns:a16="http://schemas.microsoft.com/office/drawing/2014/main" id="{03BB6142-5923-BB09-5B35-7E8E22692258}"/>
              </a:ext>
            </a:extLst>
          </p:cNvPr>
          <p:cNvSpPr txBox="1">
            <a:spLocks/>
          </p:cNvSpPr>
          <p:nvPr/>
        </p:nvSpPr>
        <p:spPr>
          <a:xfrm>
            <a:off x="838200" y="215154"/>
            <a:ext cx="10515600" cy="8683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References</a:t>
            </a:r>
            <a:endParaRPr lang="en-US" dirty="0"/>
          </a:p>
        </p:txBody>
      </p:sp>
    </p:spTree>
    <p:extLst>
      <p:ext uri="{BB962C8B-B14F-4D97-AF65-F5344CB8AC3E}">
        <p14:creationId xmlns:p14="http://schemas.microsoft.com/office/powerpoint/2010/main" val="148151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997C1-E2B8-FF30-CABA-9C6394725AC8}"/>
              </a:ext>
            </a:extLst>
          </p:cNvPr>
          <p:cNvSpPr>
            <a:spLocks noGrp="1"/>
          </p:cNvSpPr>
          <p:nvPr>
            <p:ph type="title"/>
          </p:nvPr>
        </p:nvSpPr>
        <p:spPr/>
        <p:txBody>
          <a:bodyPr/>
          <a:lstStyle/>
          <a:p>
            <a:r>
              <a:rPr lang="en-US" dirty="0"/>
              <a:t>How to Use These Slides </a:t>
            </a:r>
            <a:r>
              <a:rPr lang="en-US" dirty="0">
                <a:highlight>
                  <a:srgbClr val="00FFFF"/>
                </a:highlight>
              </a:rPr>
              <a:t>[Delete after reading]</a:t>
            </a:r>
          </a:p>
        </p:txBody>
      </p:sp>
      <p:sp>
        <p:nvSpPr>
          <p:cNvPr id="3" name="Content Placeholder 2">
            <a:extLst>
              <a:ext uri="{FF2B5EF4-FFF2-40B4-BE49-F238E27FC236}">
                <a16:creationId xmlns:a16="http://schemas.microsoft.com/office/drawing/2014/main" id="{40891F7A-4D73-16E7-2FA2-2E94B3B20B4D}"/>
              </a:ext>
            </a:extLst>
          </p:cNvPr>
          <p:cNvSpPr>
            <a:spLocks noGrp="1"/>
          </p:cNvSpPr>
          <p:nvPr>
            <p:ph idx="1"/>
          </p:nvPr>
        </p:nvSpPr>
        <p:spPr/>
        <p:txBody>
          <a:bodyPr>
            <a:normAutofit fontScale="92500" lnSpcReduction="10000"/>
          </a:bodyPr>
          <a:lstStyle/>
          <a:p>
            <a:pPr marL="0" indent="0">
              <a:buNone/>
            </a:pPr>
            <a:r>
              <a:rPr lang="en-US" dirty="0"/>
              <a:t>These slides are designed so that faculty from veterinary education programs can tailor them to their specific context and needs. Consider improving the slide design, adding more relevant examples, deleting content, etc. Some speaker notes are included to allow you to elaborate on certain points. We intentionally provided more information for you to select the content that is most appropriate for your context. </a:t>
            </a:r>
          </a:p>
          <a:p>
            <a:pPr marL="0" indent="0">
              <a:buNone/>
            </a:pPr>
            <a:endParaRPr lang="en-US" dirty="0"/>
          </a:p>
          <a:p>
            <a:pPr marL="0" indent="0">
              <a:buNone/>
            </a:pPr>
            <a:r>
              <a:rPr lang="en-US" b="1" dirty="0"/>
              <a:t>Audience: </a:t>
            </a:r>
            <a:r>
              <a:rPr lang="en-US" dirty="0"/>
              <a:t>Presentation at an all-faculty meeting, mixed faculty in the audience </a:t>
            </a:r>
          </a:p>
          <a:p>
            <a:pPr marL="0" indent="0">
              <a:buNone/>
            </a:pPr>
            <a:r>
              <a:rPr lang="en-US" b="1" dirty="0"/>
              <a:t>Goals: </a:t>
            </a:r>
            <a:r>
              <a:rPr lang="en-US" dirty="0"/>
              <a:t>Making the pitch for the first time explaining why faculty should care about spectrum of care preparation</a:t>
            </a:r>
          </a:p>
        </p:txBody>
      </p:sp>
    </p:spTree>
    <p:extLst>
      <p:ext uri="{BB962C8B-B14F-4D97-AF65-F5344CB8AC3E}">
        <p14:creationId xmlns:p14="http://schemas.microsoft.com/office/powerpoint/2010/main" val="20349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CD001-ABEF-B5EE-182B-11F9CB55625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C4FDBC-E607-0543-9850-6608DDF82BB8}"/>
              </a:ext>
            </a:extLst>
          </p:cNvPr>
          <p:cNvSpPr>
            <a:spLocks noGrp="1"/>
          </p:cNvSpPr>
          <p:nvPr>
            <p:ph idx="1"/>
          </p:nvPr>
        </p:nvSpPr>
        <p:spPr>
          <a:xfrm>
            <a:off x="562534" y="1083518"/>
            <a:ext cx="11450171" cy="5540187"/>
          </a:xfrm>
        </p:spPr>
        <p:txBody>
          <a:bodyPr vert="horz" lIns="91440" tIns="45720" rIns="91440" bIns="45720" rtlCol="0">
            <a:noAutofit/>
          </a:bodyPr>
          <a:lstStyle/>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The Stanton Foundation. (n.d.). Canine health. The Stanton Foundation. </a:t>
            </a:r>
            <a:r>
              <a:rPr lang="en-US" sz="1200" kern="100" dirty="0">
                <a:solidFill>
                  <a:srgbClr val="002741"/>
                </a:solidFill>
                <a:cs typeface="Times New Roman" panose="02020603050405020304" pitchFamily="18" charset="0"/>
                <a:hlinkClick r:id="rId3"/>
              </a:rPr>
              <a:t>https://thestantonfoundation.org/canine-health</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Evason, M. D., Stein, M. R., &amp; Stull, J. W. (2023). Impact of a spectrum of care elective course on third-year veterinary students’ self-reported knowledge, attitudes, and competencies. Journal of Veterinary Medical Education, 50(5), 590–598. </a:t>
            </a:r>
            <a:r>
              <a:rPr lang="en-US" sz="1200" kern="100" dirty="0">
                <a:solidFill>
                  <a:srgbClr val="002741"/>
                </a:solidFill>
                <a:cs typeface="Times New Roman" panose="02020603050405020304" pitchFamily="18" charset="0"/>
                <a:hlinkClick r:id="rId4"/>
              </a:rPr>
              <a:t>https://doi.org/10.3138/jvme-2022-0010</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Dolan, E. D., &amp; Slater, M. R. (2024). Veterinarians' self-reported behaviors and attitudes toward spectrum of care practices. Animals, 14(10), 1-16. </a:t>
            </a:r>
            <a:r>
              <a:rPr lang="en-US" sz="1200" kern="100" dirty="0">
                <a:solidFill>
                  <a:srgbClr val="002741"/>
                </a:solidFill>
                <a:cs typeface="Times New Roman" panose="02020603050405020304" pitchFamily="18" charset="0"/>
                <a:hlinkClick r:id="rId5"/>
              </a:rPr>
              <a:t>https://doi.org/10.3390/ani14101416</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Hohenhaus, A. E., &amp; Provost, D. C. (2025). A unique spectrum of care tool provides a self-regulated learning opportunity and facilitates client communication. Journal of Veterinary Medical Education, 52(1), 26–33. </a:t>
            </a:r>
            <a:r>
              <a:rPr lang="en-US" sz="1200" kern="100" dirty="0">
                <a:solidFill>
                  <a:srgbClr val="002741"/>
                </a:solidFill>
                <a:cs typeface="Times New Roman" panose="02020603050405020304" pitchFamily="18" charset="0"/>
                <a:hlinkClick r:id="rId6"/>
              </a:rPr>
              <a:t>https://doi.org/10.3138/jvme-2023-0144</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Alvarez, E. E., &amp; Lane, I. F. (2025). Promoting veterinarian wellbeing via spectrum of care preparation and practice. In AAVMC Spectrum of Care Initiative Task Force, H. N. Fedesco, &amp; J. E. Brodsky (Eds.), Enhancing spectrum of care preparation in veterinary education programs: An implementation strategies guide (pp. 37–39). American Association of Veterinary Medical Colleges. </a:t>
            </a:r>
            <a:r>
              <a:rPr lang="en-US" sz="1200" kern="100" dirty="0">
                <a:solidFill>
                  <a:srgbClr val="002741"/>
                </a:solidFill>
                <a:cs typeface="Times New Roman" panose="02020603050405020304" pitchFamily="18" charset="0"/>
                <a:hlinkClick r:id="rId7"/>
              </a:rPr>
              <a:t>https://doi.org/10.17605/OSF.IO/AHWQE</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Kipperman, B. S., Kass, P. H., &amp; </a:t>
            </a:r>
            <a:r>
              <a:rPr lang="en-US" sz="1200" kern="100" dirty="0" err="1">
                <a:solidFill>
                  <a:srgbClr val="002741"/>
                </a:solidFill>
                <a:cs typeface="Times New Roman" panose="02020603050405020304" pitchFamily="18" charset="0"/>
              </a:rPr>
              <a:t>Rishniw</a:t>
            </a:r>
            <a:r>
              <a:rPr lang="en-US" sz="1200" kern="100" dirty="0">
                <a:solidFill>
                  <a:srgbClr val="002741"/>
                </a:solidFill>
                <a:cs typeface="Times New Roman" panose="02020603050405020304" pitchFamily="18" charset="0"/>
              </a:rPr>
              <a:t>, M. (2017). Factors that influence small animal veterinarians’ opinions and actions regarding cost of care and effects of economic limitations on patient care and outcome and professional career satisfaction and burnout. Journal of the American Veterinary Medical Association, 250(7), 785–794. </a:t>
            </a:r>
            <a:r>
              <a:rPr lang="en-US" sz="1200" kern="100" dirty="0">
                <a:solidFill>
                  <a:srgbClr val="002741"/>
                </a:solidFill>
                <a:cs typeface="Times New Roman" panose="02020603050405020304" pitchFamily="18" charset="0"/>
                <a:hlinkClick r:id="rId8"/>
              </a:rPr>
              <a:t>https://doi.org/10.2460/javma.250.7.785</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Kogan, L. R., &amp; </a:t>
            </a:r>
            <a:r>
              <a:rPr lang="en-US" sz="1200" kern="100" dirty="0" err="1">
                <a:solidFill>
                  <a:srgbClr val="002741"/>
                </a:solidFill>
                <a:cs typeface="Times New Roman" panose="02020603050405020304" pitchFamily="18" charset="0"/>
              </a:rPr>
              <a:t>Rishniw</a:t>
            </a:r>
            <a:r>
              <a:rPr lang="en-US" sz="1200" kern="100" dirty="0">
                <a:solidFill>
                  <a:srgbClr val="002741"/>
                </a:solidFill>
                <a:cs typeface="Times New Roman" panose="02020603050405020304" pitchFamily="18" charset="0"/>
              </a:rPr>
              <a:t>, M. (2023). Veterinarians and moral distress. Journal of the American Veterinary Medical Association, 261(5), 1–7. </a:t>
            </a:r>
            <a:r>
              <a:rPr lang="en-US" sz="1200" kern="100" dirty="0">
                <a:solidFill>
                  <a:srgbClr val="002741"/>
                </a:solidFill>
                <a:cs typeface="Times New Roman" panose="02020603050405020304" pitchFamily="18" charset="0"/>
                <a:hlinkClick r:id="rId9"/>
              </a:rPr>
              <a:t>https://doi.org/10.2460/javma.22.12.0598</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Armitage-Chan, E. (2020). Best practice in supporting professional identity formation: Use of a professional reasoning framework. Journal of Veterinary Medical Education, 47(2), 125–136. </a:t>
            </a:r>
            <a:r>
              <a:rPr lang="en-US" sz="1200" kern="100" dirty="0">
                <a:solidFill>
                  <a:srgbClr val="002741"/>
                </a:solidFill>
                <a:cs typeface="Times New Roman" panose="02020603050405020304" pitchFamily="18" charset="0"/>
                <a:hlinkClick r:id="rId10"/>
              </a:rPr>
              <a:t>https://doi.org/10.3138/jvme.0218-019r</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Armitage-Chan, E., &amp; May, S. A. (2018). Identity, environment and mental wellbeing in the veterinary profession. Veterinary Record, 183(2), 68.  </a:t>
            </a:r>
            <a:r>
              <a:rPr lang="en-US" sz="1200" kern="100" dirty="0">
                <a:solidFill>
                  <a:srgbClr val="002741"/>
                </a:solidFill>
                <a:cs typeface="Times New Roman" panose="02020603050405020304" pitchFamily="18" charset="0"/>
                <a:hlinkClick r:id="rId11"/>
              </a:rPr>
              <a:t>https://doi.org/10.1136/vr.104724</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Hoffman, C. L., Spencer, T. G., &amp; </a:t>
            </a:r>
            <a:r>
              <a:rPr lang="en-US" sz="1200" kern="100" dirty="0" err="1">
                <a:solidFill>
                  <a:srgbClr val="002741"/>
                </a:solidFill>
                <a:cs typeface="Times New Roman" panose="02020603050405020304" pitchFamily="18" charset="0"/>
              </a:rPr>
              <a:t>Makolinski</a:t>
            </a:r>
            <a:r>
              <a:rPr lang="en-US" sz="1200" kern="100" dirty="0">
                <a:solidFill>
                  <a:srgbClr val="002741"/>
                </a:solidFill>
                <a:cs typeface="Times New Roman" panose="02020603050405020304" pitchFamily="18" charset="0"/>
              </a:rPr>
              <a:t>, K. V. (2021). Assessing the impact of a virtual shelter medicine rotation on veterinary students’ knowledge, skills, and attitudes regarding access to veterinary care. Frontiers in Veterinary Science, 8, 783233. </a:t>
            </a:r>
            <a:r>
              <a:rPr lang="en-US" sz="1200" kern="100" dirty="0">
                <a:solidFill>
                  <a:srgbClr val="002741"/>
                </a:solidFill>
                <a:cs typeface="Times New Roman" panose="02020603050405020304" pitchFamily="18" charset="0"/>
                <a:hlinkClick r:id="rId12"/>
              </a:rPr>
              <a:t>https://doi.org/10.3389/fvets.2021.783233</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Carnevale, J., &amp; Jankowski, K. (2025). Meeting United Nations Sustainable Development Goals via spectrum of care preparation and practice. In AAVMC Spectrum of Care Initiative Task Force, H. N. Fedesco, &amp; J. E. Brodsky (Eds.), Enhancing spectrum of care preparation in veterinary education programs: An implementation strategies guide (pp. 42–44). American Association of Veterinary Medical Colleges. </a:t>
            </a:r>
            <a:r>
              <a:rPr lang="en-US" sz="1200" kern="100" dirty="0">
                <a:solidFill>
                  <a:srgbClr val="002741"/>
                </a:solidFill>
                <a:cs typeface="Times New Roman" panose="02020603050405020304" pitchFamily="18" charset="0"/>
                <a:hlinkClick r:id="rId7"/>
              </a:rPr>
              <a:t>https://doi.org/10.17605/OSF.IO/AHWQE</a:t>
            </a:r>
            <a:r>
              <a:rPr lang="en-US" sz="1200" kern="100" dirty="0">
                <a:solidFill>
                  <a:srgbClr val="002741"/>
                </a:solidFill>
                <a:cs typeface="Times New Roman" panose="02020603050405020304" pitchFamily="18" charset="0"/>
              </a:rPr>
              <a:t>  </a:t>
            </a:r>
          </a:p>
          <a:p>
            <a:pPr marL="342900" indent="-342900">
              <a:lnSpc>
                <a:spcPct val="120000"/>
              </a:lnSpc>
              <a:spcBef>
                <a:spcPts val="0"/>
              </a:spcBef>
              <a:buFont typeface="+mj-lt"/>
              <a:buAutoNum type="arabicPeriod" startAt="26"/>
            </a:pPr>
            <a:r>
              <a:rPr lang="en-US" sz="1200" kern="100" dirty="0">
                <a:solidFill>
                  <a:srgbClr val="002741"/>
                </a:solidFill>
                <a:cs typeface="Times New Roman" panose="02020603050405020304" pitchFamily="18" charset="0"/>
              </a:rPr>
              <a:t>American Animal Hospital Association. (2025). 2025 AAHA referral guidelines. https://</a:t>
            </a:r>
            <a:r>
              <a:rPr lang="en-US" sz="1200" kern="100" dirty="0" err="1">
                <a:solidFill>
                  <a:srgbClr val="002741"/>
                </a:solidFill>
                <a:cs typeface="Times New Roman" panose="02020603050405020304" pitchFamily="18" charset="0"/>
              </a:rPr>
              <a:t>www.aaha.org</a:t>
            </a:r>
            <a:r>
              <a:rPr lang="en-US" sz="1200" kern="100" dirty="0">
                <a:solidFill>
                  <a:srgbClr val="002741"/>
                </a:solidFill>
                <a:cs typeface="Times New Roman" panose="02020603050405020304" pitchFamily="18" charset="0"/>
              </a:rPr>
              <a:t>/resources/2025-aaha-referral-guidelines/  </a:t>
            </a:r>
          </a:p>
          <a:p>
            <a:pPr marL="342900" indent="-342900">
              <a:lnSpc>
                <a:spcPct val="120000"/>
              </a:lnSpc>
              <a:spcBef>
                <a:spcPts val="0"/>
              </a:spcBef>
              <a:buFont typeface="+mj-lt"/>
              <a:buAutoNum type="arabicPeriod" startAt="26"/>
            </a:pPr>
            <a:endParaRPr lang="en-US" sz="1200" kern="100" dirty="0">
              <a:solidFill>
                <a:srgbClr val="002741"/>
              </a:solidFill>
              <a:cs typeface="Times New Roman" panose="02020603050405020304" pitchFamily="18" charset="0"/>
            </a:endParaRPr>
          </a:p>
        </p:txBody>
      </p:sp>
      <p:sp>
        <p:nvSpPr>
          <p:cNvPr id="6" name="Title 1">
            <a:extLst>
              <a:ext uri="{FF2B5EF4-FFF2-40B4-BE49-F238E27FC236}">
                <a16:creationId xmlns:a16="http://schemas.microsoft.com/office/drawing/2014/main" id="{14A46584-6E7B-0E08-AE31-52EC1DB65A78}"/>
              </a:ext>
            </a:extLst>
          </p:cNvPr>
          <p:cNvSpPr txBox="1">
            <a:spLocks/>
          </p:cNvSpPr>
          <p:nvPr/>
        </p:nvSpPr>
        <p:spPr>
          <a:xfrm>
            <a:off x="838200" y="215154"/>
            <a:ext cx="10515600" cy="8683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References</a:t>
            </a:r>
            <a:endParaRPr lang="en-US" dirty="0"/>
          </a:p>
        </p:txBody>
      </p:sp>
    </p:spTree>
    <p:extLst>
      <p:ext uri="{BB962C8B-B14F-4D97-AF65-F5344CB8AC3E}">
        <p14:creationId xmlns:p14="http://schemas.microsoft.com/office/powerpoint/2010/main" val="1163971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B6116-6420-4EE0-AC1D-D868BA1E579A}"/>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AB6C1AA5-D7CE-49B9-D8AE-CB1CEAF7E01C}"/>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Define new shared terminology: Spectrum of Care/Contextualized care, Access to Care, and Incremental Care </a:t>
            </a:r>
          </a:p>
          <a:p>
            <a:pPr marL="514350" indent="-514350">
              <a:buFont typeface="+mj-lt"/>
              <a:buAutoNum type="arabicPeriod"/>
            </a:pPr>
            <a:endParaRPr lang="en-US" dirty="0"/>
          </a:p>
          <a:p>
            <a:pPr marL="514350" indent="-514350">
              <a:buFont typeface="+mj-lt"/>
              <a:buAutoNum type="arabicPeriod"/>
            </a:pPr>
            <a:r>
              <a:rPr lang="en-US" dirty="0"/>
              <a:t>Understand rationale for codified language </a:t>
            </a:r>
          </a:p>
          <a:p>
            <a:pPr marL="514350" indent="-514350">
              <a:buFont typeface="+mj-lt"/>
              <a:buAutoNum type="arabicPeriod"/>
            </a:pPr>
            <a:endParaRPr lang="en-US" dirty="0"/>
          </a:p>
          <a:p>
            <a:pPr marL="514350" indent="-514350">
              <a:buFont typeface="+mj-lt"/>
              <a:buAutoNum type="arabicPeriod"/>
            </a:pPr>
            <a:r>
              <a:rPr lang="en-US" dirty="0"/>
              <a:t>Summarize new teaching pedagogies and AAVMC guidance on their implementation </a:t>
            </a:r>
          </a:p>
          <a:p>
            <a:pPr marL="514350" indent="-514350">
              <a:buFont typeface="+mj-lt"/>
              <a:buAutoNum type="arabicPeriod"/>
            </a:pPr>
            <a:endParaRPr lang="en-US" dirty="0"/>
          </a:p>
          <a:p>
            <a:pPr marL="514350" indent="-514350">
              <a:buFont typeface="+mj-lt"/>
              <a:buAutoNum type="arabicPeriod"/>
            </a:pPr>
            <a:r>
              <a:rPr lang="en-US" dirty="0"/>
              <a:t>Integrate these concepts into instruction right now! </a:t>
            </a:r>
          </a:p>
          <a:p>
            <a:pPr marL="514350" indent="-514350">
              <a:buFont typeface="+mj-lt"/>
              <a:buAutoNum type="arabicPeriod"/>
            </a:pPr>
            <a:endParaRPr lang="en-US" dirty="0"/>
          </a:p>
          <a:p>
            <a:pPr marL="514350" indent="-514350">
              <a:buFont typeface="+mj-lt"/>
              <a:buAutoNum type="arabicPeriod"/>
            </a:pPr>
            <a:r>
              <a:rPr lang="en-US" dirty="0"/>
              <a:t>Prepare for next steps: How to take this further </a:t>
            </a:r>
          </a:p>
        </p:txBody>
      </p:sp>
    </p:spTree>
    <p:extLst>
      <p:ext uri="{BB962C8B-B14F-4D97-AF65-F5344CB8AC3E}">
        <p14:creationId xmlns:p14="http://schemas.microsoft.com/office/powerpoint/2010/main" val="4148833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CEC88-DB5C-177D-D923-B20472242C16}"/>
              </a:ext>
            </a:extLst>
          </p:cNvPr>
          <p:cNvSpPr>
            <a:spLocks noGrp="1"/>
          </p:cNvSpPr>
          <p:nvPr>
            <p:ph type="title"/>
          </p:nvPr>
        </p:nvSpPr>
        <p:spPr/>
        <p:txBody>
          <a:bodyPr/>
          <a:lstStyle/>
          <a:p>
            <a:r>
              <a:rPr lang="en-US" dirty="0"/>
              <a:t>LO 1: Define new shared terminology</a:t>
            </a:r>
          </a:p>
        </p:txBody>
      </p:sp>
      <p:graphicFrame>
        <p:nvGraphicFramePr>
          <p:cNvPr id="4" name="Content Placeholder 3">
            <a:extLst>
              <a:ext uri="{FF2B5EF4-FFF2-40B4-BE49-F238E27FC236}">
                <a16:creationId xmlns:a16="http://schemas.microsoft.com/office/drawing/2014/main" id="{F88B0BE6-8F16-8625-E4EF-2D19BD423EB1}"/>
              </a:ext>
            </a:extLst>
          </p:cNvPr>
          <p:cNvGraphicFramePr>
            <a:graphicFrameLocks noGrp="1"/>
          </p:cNvGraphicFramePr>
          <p:nvPr>
            <p:ph idx="1"/>
            <p:extLst>
              <p:ext uri="{D42A27DB-BD31-4B8C-83A1-F6EECF244321}">
                <p14:modId xmlns:p14="http://schemas.microsoft.com/office/powerpoint/2010/main" val="2587287670"/>
              </p:ext>
            </p:extLst>
          </p:nvPr>
        </p:nvGraphicFramePr>
        <p:xfrm>
          <a:off x="838200" y="1825625"/>
          <a:ext cx="10515597" cy="429768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172255815"/>
                    </a:ext>
                  </a:extLst>
                </a:gridCol>
                <a:gridCol w="3505199">
                  <a:extLst>
                    <a:ext uri="{9D8B030D-6E8A-4147-A177-3AD203B41FA5}">
                      <a16:colId xmlns:a16="http://schemas.microsoft.com/office/drawing/2014/main" val="3485211915"/>
                    </a:ext>
                  </a:extLst>
                </a:gridCol>
                <a:gridCol w="3505199">
                  <a:extLst>
                    <a:ext uri="{9D8B030D-6E8A-4147-A177-3AD203B41FA5}">
                      <a16:colId xmlns:a16="http://schemas.microsoft.com/office/drawing/2014/main" val="1092904399"/>
                    </a:ext>
                  </a:extLst>
                </a:gridCol>
              </a:tblGrid>
              <a:tr h="370840">
                <a:tc>
                  <a:txBody>
                    <a:bodyPr/>
                    <a:lstStyle/>
                    <a:p>
                      <a:r>
                        <a:rPr lang="en-US" dirty="0"/>
                        <a:t>Spectrum of Care (SOC)/ Contextualized Care</a:t>
                      </a:r>
                    </a:p>
                  </a:txBody>
                  <a:tcPr/>
                </a:tc>
                <a:tc>
                  <a:txBody>
                    <a:bodyPr/>
                    <a:lstStyle/>
                    <a:p>
                      <a:r>
                        <a:rPr lang="en-US" dirty="0"/>
                        <a:t>Access to Care</a:t>
                      </a:r>
                    </a:p>
                  </a:txBody>
                  <a:tcPr/>
                </a:tc>
                <a:tc>
                  <a:txBody>
                    <a:bodyPr/>
                    <a:lstStyle/>
                    <a:p>
                      <a:r>
                        <a:rPr lang="en-US" dirty="0"/>
                        <a:t>Incremental Care</a:t>
                      </a:r>
                    </a:p>
                  </a:txBody>
                  <a:tcPr/>
                </a:tc>
                <a:extLst>
                  <a:ext uri="{0D108BD9-81ED-4DB2-BD59-A6C34878D82A}">
                    <a16:rowId xmlns:a16="http://schemas.microsoft.com/office/drawing/2014/main" val="3456099651"/>
                  </a:ext>
                </a:extLst>
              </a:tr>
              <a:tr h="370840">
                <a:tc>
                  <a:txBody>
                    <a:bodyPr/>
                    <a:lstStyle/>
                    <a:p>
                      <a:r>
                        <a:rPr lang="en-US" dirty="0"/>
                        <a:t>“Spectrum of care refers to the wide range of care options veterinarians can provide. Practicing across the spectrum of care involves tailoring care options based on contextual factors, such as client goals, abilities, and resources, as well as patient, veterinarian, and practice factors, while considering available evidence. The term spectrum of care may be used interchangeably with ‘contextualized care.’”</a:t>
                      </a:r>
                      <a:r>
                        <a:rPr lang="en-US" baseline="30000" dirty="0"/>
                        <a:t>1</a:t>
                      </a:r>
                    </a:p>
                  </a:txBody>
                  <a:tcPr/>
                </a:tc>
                <a:tc>
                  <a:txBody>
                    <a:bodyPr/>
                    <a:lstStyle/>
                    <a:p>
                      <a:r>
                        <a:rPr lang="en-US" dirty="0"/>
                        <a:t>“Access to veterinary care is a complex problem that sits at the intersection of a number of societal factors including income inequality, access to transportation, language and cultural differences as well as the spatial distribution of veterinary care providers.”</a:t>
                      </a:r>
                      <a:r>
                        <a:rPr lang="en-US" baseline="30000" dirty="0"/>
                        <a:t>2</a:t>
                      </a:r>
                    </a:p>
                  </a:txBody>
                  <a:tcPr/>
                </a:tc>
                <a:tc>
                  <a:txBody>
                    <a:bodyPr/>
                    <a:lstStyle/>
                    <a:p>
                      <a:r>
                        <a:rPr lang="en-US" sz="1800" b="0" i="0" kern="1200" dirty="0">
                          <a:solidFill>
                            <a:schemeClr val="dk1"/>
                          </a:solidFill>
                          <a:effectLst/>
                          <a:latin typeface="+mn-lt"/>
                          <a:ea typeface="+mn-ea"/>
                          <a:cs typeface="+mn-cs"/>
                        </a:rPr>
                        <a:t>“A strategy that delivers staged diagnostic and therapeutic options sequentially, over time. Noncritical procedures are delayed to help control costs. It relies on the clinical judgment of the veterinarian, active follow-up of case progression, and, when appropriate, in-home care that can be provided by the client. In addition, there is a focus on prevention and early diagnosis and intervention.”</a:t>
                      </a:r>
                      <a:r>
                        <a:rPr lang="en-US" sz="1800" b="0" i="0" kern="1200" baseline="30000" dirty="0">
                          <a:solidFill>
                            <a:schemeClr val="dk1"/>
                          </a:solidFill>
                          <a:effectLst/>
                          <a:latin typeface="+mn-lt"/>
                          <a:ea typeface="+mn-ea"/>
                          <a:cs typeface="+mn-cs"/>
                        </a:rPr>
                        <a:t>3,4</a:t>
                      </a:r>
                      <a:endParaRPr lang="en-US" baseline="30000" dirty="0"/>
                    </a:p>
                  </a:txBody>
                  <a:tcPr/>
                </a:tc>
                <a:extLst>
                  <a:ext uri="{0D108BD9-81ED-4DB2-BD59-A6C34878D82A}">
                    <a16:rowId xmlns:a16="http://schemas.microsoft.com/office/drawing/2014/main" val="1379297799"/>
                  </a:ext>
                </a:extLst>
              </a:tr>
            </a:tbl>
          </a:graphicData>
        </a:graphic>
      </p:graphicFrame>
    </p:spTree>
    <p:extLst>
      <p:ext uri="{BB962C8B-B14F-4D97-AF65-F5344CB8AC3E}">
        <p14:creationId xmlns:p14="http://schemas.microsoft.com/office/powerpoint/2010/main" val="2203713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70457-CCBD-34A4-47D2-94FF26D4D0E0}"/>
              </a:ext>
            </a:extLst>
          </p:cNvPr>
          <p:cNvSpPr>
            <a:spLocks noGrp="1"/>
          </p:cNvSpPr>
          <p:nvPr>
            <p:ph type="title"/>
          </p:nvPr>
        </p:nvSpPr>
        <p:spPr/>
        <p:txBody>
          <a:bodyPr/>
          <a:lstStyle/>
          <a:p>
            <a:r>
              <a:rPr lang="en-US" dirty="0"/>
              <a:t>LO 1: Define new shared terminology</a:t>
            </a:r>
          </a:p>
        </p:txBody>
      </p:sp>
      <p:sp>
        <p:nvSpPr>
          <p:cNvPr id="3" name="Content Placeholder 2">
            <a:extLst>
              <a:ext uri="{FF2B5EF4-FFF2-40B4-BE49-F238E27FC236}">
                <a16:creationId xmlns:a16="http://schemas.microsoft.com/office/drawing/2014/main" id="{8FA5E1D5-E1BA-8164-AC2C-1F2FE908B12A}"/>
              </a:ext>
            </a:extLst>
          </p:cNvPr>
          <p:cNvSpPr>
            <a:spLocks noGrp="1"/>
          </p:cNvSpPr>
          <p:nvPr>
            <p:ph idx="1"/>
          </p:nvPr>
        </p:nvSpPr>
        <p:spPr>
          <a:xfrm>
            <a:off x="838200" y="2003611"/>
            <a:ext cx="10515600" cy="4173351"/>
          </a:xfrm>
        </p:spPr>
        <p:txBody>
          <a:bodyPr>
            <a:normAutofit/>
          </a:bodyPr>
          <a:lstStyle/>
          <a:p>
            <a:pPr marL="0" indent="0">
              <a:buNone/>
            </a:pPr>
            <a:r>
              <a:rPr lang="en-US" b="1" dirty="0"/>
              <a:t>Spectrum of Care</a:t>
            </a:r>
            <a:r>
              <a:rPr lang="en-US" dirty="0"/>
              <a:t>: Offering a range of evidence-based care options tailored to clients' and patients' unique circumstances </a:t>
            </a:r>
          </a:p>
          <a:p>
            <a:r>
              <a:rPr lang="en-US" dirty="0">
                <a:solidFill>
                  <a:srgbClr val="000000"/>
                </a:solidFill>
                <a:latin typeface="WordVisi_MSFontService"/>
              </a:rPr>
              <a:t>A 3-year-old mixed-breed dog has had diarrhea for two months. The owner is open to care options but needs guidance. They struggle with strict dietary management because they have a toddler in the home. A range of plans are offered:</a:t>
            </a:r>
          </a:p>
          <a:p>
            <a:pPr marL="914400" lvl="1" indent="-457200">
              <a:buFont typeface="+mj-lt"/>
              <a:buAutoNum type="arabicPeriod"/>
            </a:pPr>
            <a:r>
              <a:rPr lang="en-US" dirty="0">
                <a:solidFill>
                  <a:srgbClr val="000000"/>
                </a:solidFill>
                <a:latin typeface="WordVisi_MSFontService"/>
              </a:rPr>
              <a:t>Symptomatic treatment (easily digestible diet, fiber, dewormer)</a:t>
            </a:r>
          </a:p>
          <a:p>
            <a:pPr marL="914400" lvl="1" indent="-457200">
              <a:buFont typeface="+mj-lt"/>
              <a:buAutoNum type="arabicPeriod"/>
            </a:pPr>
            <a:r>
              <a:rPr lang="en-US" dirty="0">
                <a:solidFill>
                  <a:srgbClr val="000000"/>
                </a:solidFill>
                <a:latin typeface="WordVisi_MSFontService"/>
              </a:rPr>
              <a:t>Non-invasive diagnostics (fecal, bloodwork, ultrasound, +/- diet trial, +/- treatment trial)</a:t>
            </a:r>
          </a:p>
          <a:p>
            <a:pPr marL="914400" lvl="1" indent="-457200">
              <a:buFont typeface="+mj-lt"/>
              <a:buAutoNum type="arabicPeriod"/>
            </a:pPr>
            <a:r>
              <a:rPr lang="en-US" dirty="0">
                <a:solidFill>
                  <a:srgbClr val="000000"/>
                </a:solidFill>
                <a:latin typeface="WordVisi_MSFontService"/>
              </a:rPr>
              <a:t>Advanced/Invasive diagnostics (biopsy)</a:t>
            </a:r>
            <a:endParaRPr lang="en-US" b="0" i="0" dirty="0">
              <a:solidFill>
                <a:srgbClr val="000000"/>
              </a:solidFill>
              <a:effectLst/>
              <a:latin typeface="WordVisi_MSFontService"/>
            </a:endParaRPr>
          </a:p>
        </p:txBody>
      </p:sp>
      <p:sp>
        <p:nvSpPr>
          <p:cNvPr id="7" name="TextBox 6">
            <a:extLst>
              <a:ext uri="{FF2B5EF4-FFF2-40B4-BE49-F238E27FC236}">
                <a16:creationId xmlns:a16="http://schemas.microsoft.com/office/drawing/2014/main" id="{351AE20E-CF38-EAEC-3570-8672778E9E4E}"/>
              </a:ext>
            </a:extLst>
          </p:cNvPr>
          <p:cNvSpPr txBox="1"/>
          <p:nvPr/>
        </p:nvSpPr>
        <p:spPr>
          <a:xfrm>
            <a:off x="838200" y="1345494"/>
            <a:ext cx="6098240"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Examples</a:t>
            </a:r>
          </a:p>
        </p:txBody>
      </p:sp>
    </p:spTree>
    <p:extLst>
      <p:ext uri="{BB962C8B-B14F-4D97-AF65-F5344CB8AC3E}">
        <p14:creationId xmlns:p14="http://schemas.microsoft.com/office/powerpoint/2010/main" val="3346771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E2AE56-7429-B708-4B7B-CE8D0E4C84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D3AA61-BA4C-DD90-EC21-64785A49D846}"/>
              </a:ext>
            </a:extLst>
          </p:cNvPr>
          <p:cNvSpPr>
            <a:spLocks noGrp="1"/>
          </p:cNvSpPr>
          <p:nvPr>
            <p:ph type="title"/>
          </p:nvPr>
        </p:nvSpPr>
        <p:spPr/>
        <p:txBody>
          <a:bodyPr/>
          <a:lstStyle/>
          <a:p>
            <a:r>
              <a:rPr lang="en-US" dirty="0"/>
              <a:t>LO 1: Define new shared terminology</a:t>
            </a:r>
          </a:p>
        </p:txBody>
      </p:sp>
      <p:sp>
        <p:nvSpPr>
          <p:cNvPr id="3" name="Content Placeholder 2">
            <a:extLst>
              <a:ext uri="{FF2B5EF4-FFF2-40B4-BE49-F238E27FC236}">
                <a16:creationId xmlns:a16="http://schemas.microsoft.com/office/drawing/2014/main" id="{5EF1916E-FDA6-6A5F-3CBD-063BC27CE1C8}"/>
              </a:ext>
            </a:extLst>
          </p:cNvPr>
          <p:cNvSpPr>
            <a:spLocks noGrp="1"/>
          </p:cNvSpPr>
          <p:nvPr>
            <p:ph idx="1"/>
          </p:nvPr>
        </p:nvSpPr>
        <p:spPr>
          <a:xfrm>
            <a:off x="838200" y="1949823"/>
            <a:ext cx="10515600" cy="4227139"/>
          </a:xfrm>
        </p:spPr>
        <p:txBody>
          <a:bodyPr/>
          <a:lstStyle/>
          <a:p>
            <a:pPr marL="0" indent="0">
              <a:buNone/>
            </a:pPr>
            <a:r>
              <a:rPr lang="en-US" b="1" dirty="0"/>
              <a:t>Access to Care</a:t>
            </a:r>
            <a:r>
              <a:rPr lang="en-US" dirty="0"/>
              <a:t>: Resources people need to be able to obtain and benefit from veterinary care </a:t>
            </a:r>
          </a:p>
          <a:p>
            <a:r>
              <a:rPr lang="en-US" dirty="0">
                <a:solidFill>
                  <a:srgbClr val="000000"/>
                </a:solidFill>
                <a:latin typeface="WordVisi_MSFontService"/>
              </a:rPr>
              <a:t>A 3-year-old mixed-breed dog has had diarrhea for two months. The owner has limited financial means, limited veterinary access, and no referral access. Telehealth advice is to start with an easily digestible or fiber supplementation and provide resources for low-cost care options and transport. </a:t>
            </a:r>
            <a:endParaRPr lang="en-US" dirty="0"/>
          </a:p>
        </p:txBody>
      </p:sp>
      <p:sp>
        <p:nvSpPr>
          <p:cNvPr id="7" name="TextBox 6">
            <a:extLst>
              <a:ext uri="{FF2B5EF4-FFF2-40B4-BE49-F238E27FC236}">
                <a16:creationId xmlns:a16="http://schemas.microsoft.com/office/drawing/2014/main" id="{11B8B25D-1045-9F79-3C4D-0507AA87EB1A}"/>
              </a:ext>
            </a:extLst>
          </p:cNvPr>
          <p:cNvSpPr txBox="1"/>
          <p:nvPr/>
        </p:nvSpPr>
        <p:spPr>
          <a:xfrm>
            <a:off x="838200" y="1345494"/>
            <a:ext cx="6098240"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Examples</a:t>
            </a:r>
          </a:p>
        </p:txBody>
      </p:sp>
    </p:spTree>
    <p:extLst>
      <p:ext uri="{BB962C8B-B14F-4D97-AF65-F5344CB8AC3E}">
        <p14:creationId xmlns:p14="http://schemas.microsoft.com/office/powerpoint/2010/main" val="2787482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04D88-8A21-AD9B-724D-940662F044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DEB7A1-F605-2E40-4D2F-3CC059A93BB6}"/>
              </a:ext>
            </a:extLst>
          </p:cNvPr>
          <p:cNvSpPr>
            <a:spLocks noGrp="1"/>
          </p:cNvSpPr>
          <p:nvPr>
            <p:ph type="title"/>
          </p:nvPr>
        </p:nvSpPr>
        <p:spPr/>
        <p:txBody>
          <a:bodyPr/>
          <a:lstStyle/>
          <a:p>
            <a:r>
              <a:rPr lang="en-US" dirty="0"/>
              <a:t>LO 1: Define new shared terminology</a:t>
            </a:r>
          </a:p>
        </p:txBody>
      </p:sp>
      <p:sp>
        <p:nvSpPr>
          <p:cNvPr id="3" name="Content Placeholder 2">
            <a:extLst>
              <a:ext uri="{FF2B5EF4-FFF2-40B4-BE49-F238E27FC236}">
                <a16:creationId xmlns:a16="http://schemas.microsoft.com/office/drawing/2014/main" id="{EF60AC85-B01F-4FA6-99E8-1C0ED7FF241B}"/>
              </a:ext>
            </a:extLst>
          </p:cNvPr>
          <p:cNvSpPr>
            <a:spLocks noGrp="1"/>
          </p:cNvSpPr>
          <p:nvPr>
            <p:ph idx="1"/>
          </p:nvPr>
        </p:nvSpPr>
        <p:spPr>
          <a:xfrm>
            <a:off x="838200" y="2043953"/>
            <a:ext cx="10515600" cy="4133010"/>
          </a:xfrm>
        </p:spPr>
        <p:txBody>
          <a:bodyPr/>
          <a:lstStyle/>
          <a:p>
            <a:pPr marL="0" indent="0">
              <a:buNone/>
            </a:pPr>
            <a:r>
              <a:rPr lang="en-US" b="1" dirty="0"/>
              <a:t>Incremental Care</a:t>
            </a:r>
            <a:r>
              <a:rPr lang="en-US" dirty="0"/>
              <a:t>: A staged, cost-conscious diagnostic and treatment approach focused on essentials, prevention, and early intervention</a:t>
            </a:r>
          </a:p>
          <a:p>
            <a:r>
              <a:rPr lang="en-US" dirty="0">
                <a:solidFill>
                  <a:srgbClr val="000000"/>
                </a:solidFill>
                <a:latin typeface="WordVisi_MSFontService"/>
              </a:rPr>
              <a:t>A 3-year-old mixed-breed dog has had diarrhea for two months, and the owner is willing to proceed with care one step at a time. The initial visit includes fecal testing, a diet change, +/- dewormer, and fiber. At recheck, diarrhea continues, prompting bloodwork and a GI panel, leading to cobalamin supplementation and a food trial. Diarrhea continues, and the owner elects to proceed with imaging and endoscopic biopsies and would consider referral. </a:t>
            </a:r>
            <a:endParaRPr lang="en-US" dirty="0"/>
          </a:p>
        </p:txBody>
      </p:sp>
      <p:sp>
        <p:nvSpPr>
          <p:cNvPr id="7" name="TextBox 6">
            <a:extLst>
              <a:ext uri="{FF2B5EF4-FFF2-40B4-BE49-F238E27FC236}">
                <a16:creationId xmlns:a16="http://schemas.microsoft.com/office/drawing/2014/main" id="{6B64BBB0-3600-3E36-B1F9-89F9578CBCE9}"/>
              </a:ext>
            </a:extLst>
          </p:cNvPr>
          <p:cNvSpPr txBox="1"/>
          <p:nvPr/>
        </p:nvSpPr>
        <p:spPr>
          <a:xfrm>
            <a:off x="838200" y="1345494"/>
            <a:ext cx="6098240"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Examples</a:t>
            </a:r>
          </a:p>
        </p:txBody>
      </p:sp>
    </p:spTree>
    <p:extLst>
      <p:ext uri="{BB962C8B-B14F-4D97-AF65-F5344CB8AC3E}">
        <p14:creationId xmlns:p14="http://schemas.microsoft.com/office/powerpoint/2010/main" val="663174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E53062-0537-5DFD-2A12-5E50190425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307755-A86D-95F7-6B74-FF6193FA62A3}"/>
              </a:ext>
            </a:extLst>
          </p:cNvPr>
          <p:cNvSpPr>
            <a:spLocks noGrp="1"/>
          </p:cNvSpPr>
          <p:nvPr>
            <p:ph type="title"/>
          </p:nvPr>
        </p:nvSpPr>
        <p:spPr/>
        <p:txBody>
          <a:bodyPr>
            <a:normAutofit/>
          </a:bodyPr>
          <a:lstStyle/>
          <a:p>
            <a:r>
              <a:rPr lang="en-US" sz="4000" dirty="0"/>
              <a:t>LO 2: Understand rationale for codified language</a:t>
            </a:r>
          </a:p>
        </p:txBody>
      </p:sp>
      <p:sp>
        <p:nvSpPr>
          <p:cNvPr id="3" name="Content Placeholder 2">
            <a:extLst>
              <a:ext uri="{FF2B5EF4-FFF2-40B4-BE49-F238E27FC236}">
                <a16:creationId xmlns:a16="http://schemas.microsoft.com/office/drawing/2014/main" id="{1F7F2AE7-A3CC-AC19-0852-35831CCCFE9E}"/>
              </a:ext>
            </a:extLst>
          </p:cNvPr>
          <p:cNvSpPr>
            <a:spLocks noGrp="1"/>
          </p:cNvSpPr>
          <p:nvPr>
            <p:ph idx="1"/>
          </p:nvPr>
        </p:nvSpPr>
        <p:spPr>
          <a:xfrm>
            <a:off x="838200" y="2017059"/>
            <a:ext cx="10515600" cy="4159904"/>
          </a:xfrm>
        </p:spPr>
        <p:txBody>
          <a:bodyPr>
            <a:normAutofit/>
          </a:bodyPr>
          <a:lstStyle/>
          <a:p>
            <a:pPr marL="0" indent="0">
              <a:buNone/>
            </a:pPr>
            <a:r>
              <a:rPr lang="en-US" dirty="0"/>
              <a:t>Shared language leads to shared understanding which leads to collective institutional and professional effort to address profession-wide challenges and opportunities.  </a:t>
            </a:r>
          </a:p>
        </p:txBody>
      </p:sp>
      <p:sp>
        <p:nvSpPr>
          <p:cNvPr id="7" name="TextBox 6">
            <a:extLst>
              <a:ext uri="{FF2B5EF4-FFF2-40B4-BE49-F238E27FC236}">
                <a16:creationId xmlns:a16="http://schemas.microsoft.com/office/drawing/2014/main" id="{38680FF0-2977-4294-2C64-B35A66EC66AB}"/>
              </a:ext>
            </a:extLst>
          </p:cNvPr>
          <p:cNvSpPr txBox="1"/>
          <p:nvPr/>
        </p:nvSpPr>
        <p:spPr>
          <a:xfrm>
            <a:off x="838200" y="1345494"/>
            <a:ext cx="6098240"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Why this matters</a:t>
            </a:r>
          </a:p>
        </p:txBody>
      </p:sp>
    </p:spTree>
    <p:extLst>
      <p:ext uri="{BB962C8B-B14F-4D97-AF65-F5344CB8AC3E}">
        <p14:creationId xmlns:p14="http://schemas.microsoft.com/office/powerpoint/2010/main" val="1837283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3D30B-D2D4-EFDB-99F8-8B5FBE50D2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35CEE0-1464-E160-A235-47C85C057F53}"/>
              </a:ext>
            </a:extLst>
          </p:cNvPr>
          <p:cNvSpPr>
            <a:spLocks noGrp="1"/>
          </p:cNvSpPr>
          <p:nvPr>
            <p:ph type="title"/>
          </p:nvPr>
        </p:nvSpPr>
        <p:spPr/>
        <p:txBody>
          <a:bodyPr>
            <a:normAutofit/>
          </a:bodyPr>
          <a:lstStyle/>
          <a:p>
            <a:r>
              <a:rPr lang="en-US" sz="4000" dirty="0"/>
              <a:t>LO 2: Understand rationale for codified language</a:t>
            </a:r>
          </a:p>
        </p:txBody>
      </p:sp>
      <p:sp>
        <p:nvSpPr>
          <p:cNvPr id="3" name="Content Placeholder 2">
            <a:extLst>
              <a:ext uri="{FF2B5EF4-FFF2-40B4-BE49-F238E27FC236}">
                <a16:creationId xmlns:a16="http://schemas.microsoft.com/office/drawing/2014/main" id="{49E89D57-C288-D69F-EA4C-B764CF04C2D9}"/>
              </a:ext>
            </a:extLst>
          </p:cNvPr>
          <p:cNvSpPr>
            <a:spLocks noGrp="1"/>
          </p:cNvSpPr>
          <p:nvPr>
            <p:ph idx="1"/>
          </p:nvPr>
        </p:nvSpPr>
        <p:spPr>
          <a:xfrm>
            <a:off x="838200" y="2017059"/>
            <a:ext cx="10515600" cy="4159904"/>
          </a:xfrm>
        </p:spPr>
        <p:txBody>
          <a:bodyPr>
            <a:normAutofit fontScale="92500" lnSpcReduction="10000"/>
          </a:bodyPr>
          <a:lstStyle/>
          <a:p>
            <a:pPr marL="0" indent="0">
              <a:buNone/>
            </a:pPr>
            <a:r>
              <a:rPr lang="en-US" dirty="0"/>
              <a:t>Clarifying definitions and identifying key terminology can highlight new areas of data/research about challenges and opportunities. </a:t>
            </a:r>
          </a:p>
          <a:p>
            <a:pPr marL="0" indent="0">
              <a:buNone/>
            </a:pPr>
            <a:endParaRPr lang="en-US" dirty="0"/>
          </a:p>
          <a:p>
            <a:pPr marL="0" indent="0">
              <a:buNone/>
            </a:pPr>
            <a:r>
              <a:rPr lang="en-US" dirty="0"/>
              <a:t>For example:</a:t>
            </a:r>
          </a:p>
          <a:p>
            <a:r>
              <a:rPr lang="en-US" dirty="0"/>
              <a:t>Gaps in access to preventive, sick, and emergency care across all species </a:t>
            </a:r>
          </a:p>
          <a:p>
            <a:r>
              <a:rPr lang="en-US" dirty="0"/>
              <a:t>Person- and policy-related barriers to veterinary care </a:t>
            </a:r>
          </a:p>
          <a:p>
            <a:r>
              <a:rPr lang="en-US" dirty="0"/>
              <a:t>Client demographics and backgrounds </a:t>
            </a:r>
          </a:p>
          <a:p>
            <a:r>
              <a:rPr lang="en-US" dirty="0"/>
              <a:t>Health outcomes associated with treatment options that deviate from the “gold standard” </a:t>
            </a:r>
          </a:p>
          <a:p>
            <a:r>
              <a:rPr lang="en-US" dirty="0"/>
              <a:t>Veterinary team wellbeing</a:t>
            </a:r>
          </a:p>
        </p:txBody>
      </p:sp>
      <p:sp>
        <p:nvSpPr>
          <p:cNvPr id="7" name="TextBox 6">
            <a:extLst>
              <a:ext uri="{FF2B5EF4-FFF2-40B4-BE49-F238E27FC236}">
                <a16:creationId xmlns:a16="http://schemas.microsoft.com/office/drawing/2014/main" id="{D2F16A2F-FABC-D11B-6E06-ABCEF4E13968}"/>
              </a:ext>
            </a:extLst>
          </p:cNvPr>
          <p:cNvSpPr txBox="1"/>
          <p:nvPr/>
        </p:nvSpPr>
        <p:spPr>
          <a:xfrm>
            <a:off x="838200" y="1345494"/>
            <a:ext cx="6098240" cy="4801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E3701E"/>
                </a:solidFill>
                <a:effectLst/>
                <a:uLnTx/>
                <a:uFillTx/>
                <a:latin typeface="Calibri" panose="020F0502020204030204"/>
                <a:ea typeface="+mn-ea"/>
                <a:cs typeface="+mn-cs"/>
              </a:rPr>
              <a:t>Why this matters</a:t>
            </a:r>
          </a:p>
        </p:txBody>
      </p:sp>
    </p:spTree>
    <p:extLst>
      <p:ext uri="{BB962C8B-B14F-4D97-AF65-F5344CB8AC3E}">
        <p14:creationId xmlns:p14="http://schemas.microsoft.com/office/powerpoint/2010/main" val="4052842319"/>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9431</TotalTime>
  <Words>5511</Words>
  <Application>Microsoft Macintosh PowerPoint</Application>
  <PresentationFormat>Widescreen</PresentationFormat>
  <Paragraphs>230</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Aptos</vt:lpstr>
      <vt:lpstr>Arial</vt:lpstr>
      <vt:lpstr>Calibri</vt:lpstr>
      <vt:lpstr>Calibri Light</vt:lpstr>
      <vt:lpstr>Roboto</vt:lpstr>
      <vt:lpstr>Times New Roman</vt:lpstr>
      <vt:lpstr>WordVisi_MSFontService</vt:lpstr>
      <vt:lpstr>Office 2013 - 2022 Theme</vt:lpstr>
      <vt:lpstr>PowerPoint Presentation</vt:lpstr>
      <vt:lpstr>How to Use These Slides [Delete after reading]</vt:lpstr>
      <vt:lpstr>Learning Objectives</vt:lpstr>
      <vt:lpstr>LO 1: Define new shared terminology</vt:lpstr>
      <vt:lpstr>LO 1: Define new shared terminology</vt:lpstr>
      <vt:lpstr>LO 1: Define new shared terminology</vt:lpstr>
      <vt:lpstr>LO 1: Define new shared terminology</vt:lpstr>
      <vt:lpstr>LO 2: Understand rationale for codified language</vt:lpstr>
      <vt:lpstr>LO 2: Understand rationale for codified language</vt:lpstr>
      <vt:lpstr>LO 2: Understand rationale for codified language</vt:lpstr>
      <vt:lpstr>LO 2: Understand rationale for codified language</vt:lpstr>
      <vt:lpstr>LO 2: Understand rationale for codified language</vt:lpstr>
      <vt:lpstr>LO 2: Understand rationale for codified language</vt:lpstr>
      <vt:lpstr>LO 2: Understand rationale for codified language</vt:lpstr>
      <vt:lpstr>LO 3: Summarize new teaching pedagogies and AAVMC guidance on their implementation </vt:lpstr>
      <vt:lpstr>LO 4: Integrate these concepts into instruction right now! </vt:lpstr>
      <vt:lpstr>LO 5: Prepare for next steps</vt:lpstr>
      <vt:lpstr>References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Heather Fedesco</dc:creator>
  <cp:lastModifiedBy>Heather Fedesco</cp:lastModifiedBy>
  <cp:revision>77</cp:revision>
  <dcterms:created xsi:type="dcterms:W3CDTF">2025-01-30T14:45:28Z</dcterms:created>
  <dcterms:modified xsi:type="dcterms:W3CDTF">2025-04-17T20:50:29Z</dcterms:modified>
</cp:coreProperties>
</file>