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 ContentType="image/tiff"/>
  <Default Extension="tiff" ContentType="image/tiff"/>
  <Default Extension="mp4" ContentType="video/mp4"/>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3" r:id="rId1"/>
  </p:sldMasterIdLst>
  <p:notesMasterIdLst>
    <p:notesMasterId r:id="rId18"/>
  </p:notesMasterIdLst>
  <p:sldIdLst>
    <p:sldId id="256" r:id="rId2"/>
    <p:sldId id="351" r:id="rId3"/>
    <p:sldId id="368" r:id="rId4"/>
    <p:sldId id="415" r:id="rId5"/>
    <p:sldId id="369" r:id="rId6"/>
    <p:sldId id="429" r:id="rId7"/>
    <p:sldId id="370" r:id="rId8"/>
    <p:sldId id="375" r:id="rId9"/>
    <p:sldId id="387" r:id="rId10"/>
    <p:sldId id="393" r:id="rId11"/>
    <p:sldId id="439" r:id="rId12"/>
    <p:sldId id="395" r:id="rId13"/>
    <p:sldId id="396" r:id="rId14"/>
    <p:sldId id="288" r:id="rId15"/>
    <p:sldId id="283" r:id="rId16"/>
    <p:sldId id="326" r:id="rId17"/>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940" autoAdjust="0"/>
    <p:restoredTop sz="93298"/>
  </p:normalViewPr>
  <p:slideViewPr>
    <p:cSldViewPr snapToObjects="1">
      <p:cViewPr varScale="1">
        <p:scale>
          <a:sx n="35" d="100"/>
          <a:sy n="35" d="100"/>
        </p:scale>
        <p:origin x="836" y="28"/>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E48C468-7F66-A04B-B56A-6632EF5D9AA8}" type="datetimeFigureOut">
              <a:rPr lang="en-US" smtClean="0"/>
              <a:pPr/>
              <a:t>7/21/2018</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F191FBE-05FF-3048-BDFA-7245154E9708}"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191FBE-05FF-3048-BDFA-7245154E9708}" type="slidenum">
              <a:rPr lang="en-US" smtClean="0"/>
              <a:pPr/>
              <a:t>1</a:t>
            </a:fld>
            <a:endParaRPr lang="en-US"/>
          </a:p>
        </p:txBody>
      </p:sp>
    </p:spTree>
    <p:extLst>
      <p:ext uri="{BB962C8B-B14F-4D97-AF65-F5344CB8AC3E}">
        <p14:creationId xmlns:p14="http://schemas.microsoft.com/office/powerpoint/2010/main" val="14048632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930E702-7845-9D4C-8050-AB3311A936B9}" type="slidenum">
              <a:rPr lang="en-US"/>
              <a:pPr/>
              <a:t>2</a:t>
            </a:fld>
            <a:endParaRPr lang="en-US"/>
          </a:p>
        </p:txBody>
      </p:sp>
      <p:sp>
        <p:nvSpPr>
          <p:cNvPr id="203778" name="Rectangle 2"/>
          <p:cNvSpPr>
            <a:spLocks noGrp="1" noRot="1" noChangeAspect="1" noChangeArrowheads="1" noTextEdit="1"/>
          </p:cNvSpPr>
          <p:nvPr>
            <p:ph type="sldImg"/>
          </p:nvPr>
        </p:nvSpPr>
        <p:spPr>
          <a:xfrm>
            <a:off x="381000" y="685800"/>
            <a:ext cx="6096000" cy="3429000"/>
          </a:xfrm>
          <a:ln/>
        </p:spPr>
      </p:sp>
      <p:sp>
        <p:nvSpPr>
          <p:cNvPr id="2037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930E702-7845-9D4C-8050-AB3311A936B9}" type="slidenum">
              <a:rPr lang="en-US"/>
              <a:pPr/>
              <a:t>9</a:t>
            </a:fld>
            <a:endParaRPr lang="en-US"/>
          </a:p>
        </p:txBody>
      </p:sp>
      <p:sp>
        <p:nvSpPr>
          <p:cNvPr id="203778" name="Rectangle 2"/>
          <p:cNvSpPr>
            <a:spLocks noGrp="1" noRot="1" noChangeAspect="1" noChangeArrowheads="1" noTextEdit="1"/>
          </p:cNvSpPr>
          <p:nvPr>
            <p:ph type="sldImg"/>
          </p:nvPr>
        </p:nvSpPr>
        <p:spPr>
          <a:xfrm>
            <a:off x="381000" y="685800"/>
            <a:ext cx="6096000" cy="3429000"/>
          </a:xfrm>
          <a:ln/>
        </p:spPr>
      </p:sp>
      <p:sp>
        <p:nvSpPr>
          <p:cNvPr id="2037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err="1">
                <a:solidFill>
                  <a:schemeClr val="tx1"/>
                </a:solidFill>
                <a:effectLst/>
                <a:latin typeface="+mn-lt"/>
                <a:ea typeface="+mn-ea"/>
                <a:cs typeface="+mn-cs"/>
              </a:rPr>
              <a:t>Tumour</a:t>
            </a:r>
            <a:r>
              <a:rPr lang="en-US" sz="1200" b="0" i="0" kern="1200" dirty="0">
                <a:solidFill>
                  <a:schemeClr val="tx1"/>
                </a:solidFill>
                <a:effectLst/>
                <a:latin typeface="+mn-lt"/>
                <a:ea typeface="+mn-ea"/>
                <a:cs typeface="+mn-cs"/>
              </a:rPr>
              <a:t> formation involves the co-evolution of neoplastic cells together with extracellular matrix and vascular endothelial, stromal and immune cells. The </a:t>
            </a:r>
            <a:r>
              <a:rPr lang="en-US" sz="1200" b="0" i="0" kern="1200" dirty="0" err="1">
                <a:solidFill>
                  <a:schemeClr val="tx1"/>
                </a:solidFill>
                <a:effectLst/>
                <a:latin typeface="+mn-lt"/>
                <a:ea typeface="+mn-ea"/>
                <a:cs typeface="+mn-cs"/>
              </a:rPr>
              <a:t>tumour</a:t>
            </a:r>
            <a:r>
              <a:rPr lang="en-US" sz="1200" b="0" i="0" kern="1200" dirty="0">
                <a:solidFill>
                  <a:schemeClr val="tx1"/>
                </a:solidFill>
                <a:effectLst/>
                <a:latin typeface="+mn-lt"/>
                <a:ea typeface="+mn-ea"/>
                <a:cs typeface="+mn-cs"/>
              </a:rPr>
              <a:t> niche is a dynamic physical topography in which structural support, access to growth factors, vascular supply and immune cell interactions can vary drastically even within the same lesion. The immune infiltrate can include multiple cell types, these cell populations can have both pro- and anti-</a:t>
            </a:r>
            <a:r>
              <a:rPr lang="en-US" sz="1200" b="0" i="0" kern="1200" dirty="0" err="1">
                <a:solidFill>
                  <a:schemeClr val="tx1"/>
                </a:solidFill>
                <a:effectLst/>
                <a:latin typeface="+mn-lt"/>
                <a:ea typeface="+mn-ea"/>
                <a:cs typeface="+mn-cs"/>
              </a:rPr>
              <a:t>tumour</a:t>
            </a:r>
            <a:r>
              <a:rPr lang="en-US" sz="1200" b="0" i="0" kern="1200" dirty="0">
                <a:solidFill>
                  <a:schemeClr val="tx1"/>
                </a:solidFill>
                <a:effectLst/>
                <a:latin typeface="+mn-lt"/>
                <a:ea typeface="+mn-ea"/>
                <a:cs typeface="+mn-cs"/>
              </a:rPr>
              <a:t> functions and can vary in their activation status and their localization within the </a:t>
            </a:r>
            <a:r>
              <a:rPr lang="en-US" sz="1200" b="0" i="0" kern="1200" dirty="0" err="1">
                <a:solidFill>
                  <a:schemeClr val="tx1"/>
                </a:solidFill>
                <a:effectLst/>
                <a:latin typeface="+mn-lt"/>
                <a:ea typeface="+mn-ea"/>
                <a:cs typeface="+mn-cs"/>
              </a:rPr>
              <a:t>tumour</a:t>
            </a:r>
            <a:r>
              <a:rPr lang="en-US" sz="1200" b="0" i="0" kern="1200" dirty="0">
                <a:solidFill>
                  <a:schemeClr val="tx1"/>
                </a:solidFill>
                <a:effectLst/>
                <a:latin typeface="+mn-lt"/>
                <a:ea typeface="+mn-ea"/>
                <a:cs typeface="+mn-cs"/>
              </a:rPr>
              <a:t>. The vascular network can differ in regard to the vessel's tissue of origin, maturity (extent of </a:t>
            </a:r>
            <a:r>
              <a:rPr lang="en-US" sz="1200" b="0" i="0" kern="1200" dirty="0" err="1">
                <a:solidFill>
                  <a:schemeClr val="tx1"/>
                </a:solidFill>
                <a:effectLst/>
                <a:latin typeface="+mn-lt"/>
                <a:ea typeface="+mn-ea"/>
                <a:cs typeface="+mn-cs"/>
              </a:rPr>
              <a:t>pericyte</a:t>
            </a:r>
            <a:r>
              <a:rPr lang="en-US" sz="1200" b="0" i="0" kern="1200" dirty="0">
                <a:solidFill>
                  <a:schemeClr val="tx1"/>
                </a:solidFill>
                <a:effectLst/>
                <a:latin typeface="+mn-lt"/>
                <a:ea typeface="+mn-ea"/>
                <a:cs typeface="+mn-cs"/>
              </a:rPr>
              <a:t> coverage), interstitial pressure and functionality. Cancer-associated fibroblasts can have significant plasticity and diverge with regard to activation status, localization within the tissue, stress response and origin.</a:t>
            </a:r>
            <a:endParaRPr lang="en-US" dirty="0"/>
          </a:p>
        </p:txBody>
      </p:sp>
      <p:sp>
        <p:nvSpPr>
          <p:cNvPr id="4" name="Slide Number Placeholder 3"/>
          <p:cNvSpPr>
            <a:spLocks noGrp="1"/>
          </p:cNvSpPr>
          <p:nvPr>
            <p:ph type="sldNum" sz="quarter" idx="10"/>
          </p:nvPr>
        </p:nvSpPr>
        <p:spPr/>
        <p:txBody>
          <a:bodyPr/>
          <a:lstStyle/>
          <a:p>
            <a:fld id="{2F191FBE-05FF-3048-BDFA-7245154E9708}" type="slidenum">
              <a:rPr lang="en-US" smtClean="0"/>
              <a:pPr/>
              <a:t>11</a:t>
            </a:fld>
            <a:endParaRPr lang="en-US"/>
          </a:p>
        </p:txBody>
      </p:sp>
    </p:spTree>
    <p:extLst>
      <p:ext uri="{BB962C8B-B14F-4D97-AF65-F5344CB8AC3E}">
        <p14:creationId xmlns:p14="http://schemas.microsoft.com/office/powerpoint/2010/main" val="10044267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1" y="0"/>
            <a:ext cx="9143999" cy="385157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350"/>
          </a:p>
        </p:txBody>
      </p:sp>
      <p:sp>
        <p:nvSpPr>
          <p:cNvPr id="2" name="Title 1"/>
          <p:cNvSpPr>
            <a:spLocks noGrp="1"/>
          </p:cNvSpPr>
          <p:nvPr>
            <p:ph type="ctrTitle"/>
          </p:nvPr>
        </p:nvSpPr>
        <p:spPr>
          <a:xfrm>
            <a:off x="685800" y="2516886"/>
            <a:ext cx="8077200" cy="1255014"/>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3525" b="1"/>
            </a:lvl1pPr>
          </a:lstStyle>
          <a:p>
            <a:r>
              <a:rPr kumimoji="0" lang="en-US"/>
              <a:t>Click to edit Master title style</a:t>
            </a:r>
          </a:p>
        </p:txBody>
      </p:sp>
      <p:sp>
        <p:nvSpPr>
          <p:cNvPr id="3" name="Subtitle 2"/>
          <p:cNvSpPr>
            <a:spLocks noGrp="1"/>
          </p:cNvSpPr>
          <p:nvPr>
            <p:ph type="subTitle" idx="1"/>
          </p:nvPr>
        </p:nvSpPr>
        <p:spPr>
          <a:xfrm>
            <a:off x="685800" y="1371600"/>
            <a:ext cx="8077200" cy="1124712"/>
          </a:xfrm>
        </p:spPr>
        <p:txBody>
          <a:bodyPr lIns="118872" tIns="0" rIns="45720" bIns="0" anchor="b"/>
          <a:lstStyle>
            <a:lvl1pPr marL="0" indent="0" algn="l">
              <a:buNone/>
              <a:defRPr sz="1500">
                <a:solidFill>
                  <a:srgbClr val="FFFFFF"/>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kumimoji="0" lang="en-US"/>
              <a:t>Click to edit Master subtitle style</a:t>
            </a:r>
          </a:p>
        </p:txBody>
      </p:sp>
      <p:sp>
        <p:nvSpPr>
          <p:cNvPr id="4" name="Date Placeholder 3"/>
          <p:cNvSpPr>
            <a:spLocks noGrp="1"/>
          </p:cNvSpPr>
          <p:nvPr>
            <p:ph type="dt" sz="half" idx="10"/>
          </p:nvPr>
        </p:nvSpPr>
        <p:spPr/>
        <p:txBody>
          <a:bodyPr/>
          <a:lstStyle/>
          <a:p>
            <a:fld id="{214B0244-EF1F-3245-B87B-40F0D04EACC2}" type="datetimeFigureOut">
              <a:rPr lang="en-US" smtClean="0"/>
              <a:pPr/>
              <a:t>7/21/2018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E12CFA-6439-E842-A5B0-2C652D662EB6}" type="slidenum">
              <a:rPr lang="en-US" smtClean="0"/>
              <a:pPr/>
              <a:t>‹#›</a:t>
            </a:fld>
            <a:endParaRPr lang="en-US"/>
          </a:p>
        </p:txBody>
      </p:sp>
      <p:sp>
        <p:nvSpPr>
          <p:cNvPr id="10" name="Rectangle 9"/>
          <p:cNvSpPr/>
          <p:nvPr/>
        </p:nvSpPr>
        <p:spPr bwMode="invGray">
          <a:xfrm>
            <a:off x="0" y="3846251"/>
            <a:ext cx="9144000" cy="3429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35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214B0244-EF1F-3245-B87B-40F0D04EACC2}" type="datetimeFigureOut">
              <a:rPr lang="en-US" smtClean="0"/>
              <a:pPr/>
              <a:t>7/21/2018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E12CFA-6439-E842-A5B0-2C652D662EB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51435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350"/>
          </a:p>
        </p:txBody>
      </p:sp>
      <p:sp>
        <p:nvSpPr>
          <p:cNvPr id="8" name="Rectangle 7"/>
          <p:cNvSpPr/>
          <p:nvPr/>
        </p:nvSpPr>
        <p:spPr bwMode="ltGray">
          <a:xfrm>
            <a:off x="6647688" y="0"/>
            <a:ext cx="2514601" cy="51435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350"/>
          </a:p>
        </p:txBody>
      </p:sp>
      <p:sp>
        <p:nvSpPr>
          <p:cNvPr id="2" name="Vertical Title 1"/>
          <p:cNvSpPr>
            <a:spLocks noGrp="1"/>
          </p:cNvSpPr>
          <p:nvPr>
            <p:ph type="title" orient="vert"/>
          </p:nvPr>
        </p:nvSpPr>
        <p:spPr>
          <a:xfrm>
            <a:off x="6781800" y="205980"/>
            <a:ext cx="1905000" cy="4388644"/>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28600"/>
            <a:ext cx="6019800" cy="4388644"/>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214B0244-EF1F-3245-B87B-40F0D04EACC2}" type="datetimeFigureOut">
              <a:rPr lang="en-US" smtClean="0"/>
              <a:pPr/>
              <a:t>7/21/2018</a:t>
            </a:fld>
            <a:endParaRPr lang="en-US"/>
          </a:p>
        </p:txBody>
      </p:sp>
      <p:sp>
        <p:nvSpPr>
          <p:cNvPr id="5" name="Footer Placeholder 4"/>
          <p:cNvSpPr>
            <a:spLocks noGrp="1"/>
          </p:cNvSpPr>
          <p:nvPr>
            <p:ph type="ftr" sz="quarter" idx="11"/>
          </p:nvPr>
        </p:nvSpPr>
        <p:spPr>
          <a:xfrm>
            <a:off x="2640597" y="4783095"/>
            <a:ext cx="3836404" cy="273844"/>
          </a:xfrm>
        </p:spPr>
        <p:txBody>
          <a:bodyPr/>
          <a:lstStyle/>
          <a:p>
            <a:endParaRPr lang="en-US"/>
          </a:p>
        </p:txBody>
      </p:sp>
      <p:sp>
        <p:nvSpPr>
          <p:cNvPr id="6" name="Slide Number Placeholder 5"/>
          <p:cNvSpPr>
            <a:spLocks noGrp="1"/>
          </p:cNvSpPr>
          <p:nvPr>
            <p:ph type="sldNum" sz="quarter" idx="12"/>
          </p:nvPr>
        </p:nvSpPr>
        <p:spPr/>
        <p:txBody>
          <a:bodyPr/>
          <a:lstStyle/>
          <a:p>
            <a:fld id="{94E12CFA-6439-E842-A5B0-2C652D662EB6}"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384175"/>
            <a:ext cx="8229600" cy="857250"/>
          </a:xfrm>
          <a:prstGeom prst="rect">
            <a:avLst/>
          </a:prstGeom>
        </p:spPr>
        <p:txBody>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idx="1"/>
          </p:nvPr>
        </p:nvSpPr>
        <p:spPr>
          <a:xfrm>
            <a:off x="457200" y="1277558"/>
            <a:ext cx="8613774" cy="3315211"/>
          </a:xfrm>
          <a:prstGeom prst="rect">
            <a:avLst/>
          </a:prstGeom>
        </p:spPr>
        <p:txBody>
          <a:bodyPr/>
          <a:lstStyle>
            <a:lvl1pPr>
              <a:spcBef>
                <a:spcPts val="400"/>
              </a:spcBef>
              <a:spcAft>
                <a:spcPts val="0"/>
              </a:spcAft>
              <a:buClr>
                <a:schemeClr val="tx2"/>
              </a:buClr>
              <a:defRPr sz="2000" baseline="0">
                <a:solidFill>
                  <a:srgbClr val="002060"/>
                </a:solidFill>
                <a:latin typeface="Arial" panose="020B0604020202020204" pitchFamily="34" charset="0"/>
                <a:cs typeface="Arial" panose="020B0604020202020204" pitchFamily="34" charset="0"/>
              </a:defRPr>
            </a:lvl1pPr>
            <a:lvl2pPr>
              <a:spcBef>
                <a:spcPts val="400"/>
              </a:spcBef>
              <a:spcAft>
                <a:spcPts val="0"/>
              </a:spcAft>
              <a:buClr>
                <a:schemeClr val="tx2"/>
              </a:buClr>
              <a:defRPr sz="1800" baseline="0">
                <a:solidFill>
                  <a:srgbClr val="002060"/>
                </a:solidFill>
                <a:latin typeface="Arial" panose="020B0604020202020204" pitchFamily="34" charset="0"/>
                <a:cs typeface="Arial" panose="020B0604020202020204" pitchFamily="34" charset="0"/>
              </a:defRPr>
            </a:lvl2pPr>
            <a:lvl3pPr>
              <a:spcBef>
                <a:spcPts val="400"/>
              </a:spcBef>
              <a:spcAft>
                <a:spcPts val="0"/>
              </a:spcAft>
              <a:buClr>
                <a:schemeClr val="tx2"/>
              </a:buClr>
              <a:defRPr sz="1800" baseline="0">
                <a:solidFill>
                  <a:srgbClr val="002060"/>
                </a:solidFill>
                <a:latin typeface="Arial" panose="020B0604020202020204" pitchFamily="34" charset="0"/>
                <a:cs typeface="Arial" panose="020B0604020202020204" pitchFamily="34" charset="0"/>
              </a:defRPr>
            </a:lvl3pPr>
            <a:lvl4pPr>
              <a:spcBef>
                <a:spcPts val="400"/>
              </a:spcBef>
              <a:spcAft>
                <a:spcPts val="400"/>
              </a:spcAft>
              <a:buClr>
                <a:schemeClr val="tx2"/>
              </a:buClr>
              <a:defRPr sz="1800" baseline="0">
                <a:solidFill>
                  <a:srgbClr val="002060"/>
                </a:solidFill>
                <a:latin typeface="Arial" panose="020B0604020202020204" pitchFamily="34" charset="0"/>
                <a:cs typeface="Arial" panose="020B0604020202020204" pitchFamily="34" charset="0"/>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0"/>
            <a:r>
              <a:rPr lang="en-US" dirty="0"/>
              <a:t>Second main bullet</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39343196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16586"/>
            <a:ext cx="8229600" cy="939546"/>
          </a:xfrm>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214B0244-EF1F-3245-B87B-40F0D04EACC2}" type="datetimeFigureOut">
              <a:rPr lang="en-US" smtClean="0"/>
              <a:pPr/>
              <a:t>7/21/2018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E12CFA-6439-E842-A5B0-2C652D662EB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195189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350"/>
          </a:p>
        </p:txBody>
      </p:sp>
      <p:sp>
        <p:nvSpPr>
          <p:cNvPr id="12" name="Rectangle 11"/>
          <p:cNvSpPr/>
          <p:nvPr/>
        </p:nvSpPr>
        <p:spPr bwMode="invGray">
          <a:xfrm>
            <a:off x="0" y="1951890"/>
            <a:ext cx="9144000" cy="3429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350"/>
          </a:p>
        </p:txBody>
      </p:sp>
      <p:sp>
        <p:nvSpPr>
          <p:cNvPr id="2" name="Title 1"/>
          <p:cNvSpPr>
            <a:spLocks noGrp="1"/>
          </p:cNvSpPr>
          <p:nvPr>
            <p:ph type="title"/>
          </p:nvPr>
        </p:nvSpPr>
        <p:spPr>
          <a:xfrm>
            <a:off x="749808" y="89154"/>
            <a:ext cx="8013192" cy="1227582"/>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3525" b="1" cap="none" baseline="0"/>
            </a:lvl1pPr>
          </a:lstStyle>
          <a:p>
            <a:r>
              <a:rPr kumimoji="0" lang="en-US"/>
              <a:t>Click to edit Master title style</a:t>
            </a:r>
          </a:p>
        </p:txBody>
      </p:sp>
      <p:sp>
        <p:nvSpPr>
          <p:cNvPr id="3" name="Text Placeholder 2"/>
          <p:cNvSpPr>
            <a:spLocks noGrp="1"/>
          </p:cNvSpPr>
          <p:nvPr>
            <p:ph type="body" idx="1"/>
          </p:nvPr>
        </p:nvSpPr>
        <p:spPr>
          <a:xfrm>
            <a:off x="740664" y="1371600"/>
            <a:ext cx="8022336" cy="514350"/>
          </a:xfrm>
        </p:spPr>
        <p:txBody>
          <a:bodyPr lIns="146304" tIns="0" rIns="45720" bIns="0" anchor="t"/>
          <a:lstStyle>
            <a:lvl1pPr marL="0" indent="0">
              <a:buNone/>
              <a:defRPr sz="1500">
                <a:solidFill>
                  <a:srgbClr val="FFFFFF"/>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D7C3A134-F1C3-464B-BF47-54DC2DE08F52}" type="datetimeFigureOut">
              <a:rPr lang="en-US" smtClean="0"/>
              <a:pPr/>
              <a:t>7/21/2018</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9648F39E-9C37-485F-AC97-16BB4BDF9F49}" type="slidenum">
              <a:rPr kumimoji="0" lang="en-US" smtClean="0"/>
              <a:pPr/>
              <a:t>‹#›</a:t>
            </a:fld>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1330452"/>
            <a:ext cx="4038600" cy="3467862"/>
          </a:xfrm>
        </p:spPr>
        <p:txBody>
          <a:bodyPr lIns="91440"/>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330452"/>
            <a:ext cx="4038600" cy="346786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214B0244-EF1F-3245-B87B-40F0D04EACC2}" type="datetimeFigureOut">
              <a:rPr lang="en-US" smtClean="0"/>
              <a:pPr/>
              <a:t>7/21/2018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E12CFA-6439-E842-A5B0-2C652D662EB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kumimoji="0" lang="en-US"/>
              <a:t>Click to edit Master title style</a:t>
            </a:r>
          </a:p>
        </p:txBody>
      </p:sp>
      <p:sp>
        <p:nvSpPr>
          <p:cNvPr id="3" name="Text Placeholder 2"/>
          <p:cNvSpPr>
            <a:spLocks noGrp="1"/>
          </p:cNvSpPr>
          <p:nvPr>
            <p:ph type="body" idx="1"/>
          </p:nvPr>
        </p:nvSpPr>
        <p:spPr>
          <a:xfrm>
            <a:off x="457200" y="1274241"/>
            <a:ext cx="4040188" cy="536516"/>
          </a:xfrm>
        </p:spPr>
        <p:txBody>
          <a:bodyPr lIns="146304" anchor="ctr"/>
          <a:lstStyle>
            <a:lvl1pPr marL="0" indent="0">
              <a:buNone/>
              <a:defRPr sz="1725" b="1" cap="all" baseline="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eaLnBrk="1" latinLnBrk="0" hangingPunct="1"/>
            <a:r>
              <a:rPr kumimoji="0" lang="en-US"/>
              <a:t>Click to edit Master text styles</a:t>
            </a:r>
          </a:p>
        </p:txBody>
      </p:sp>
      <p:sp>
        <p:nvSpPr>
          <p:cNvPr id="4" name="Content Placeholder 3"/>
          <p:cNvSpPr>
            <a:spLocks noGrp="1"/>
          </p:cNvSpPr>
          <p:nvPr>
            <p:ph sz="half" idx="2"/>
          </p:nvPr>
        </p:nvSpPr>
        <p:spPr>
          <a:xfrm>
            <a:off x="457200" y="1837134"/>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Text Placeholder 4"/>
          <p:cNvSpPr>
            <a:spLocks noGrp="1"/>
          </p:cNvSpPr>
          <p:nvPr>
            <p:ph type="body" sz="quarter" idx="3"/>
          </p:nvPr>
        </p:nvSpPr>
        <p:spPr>
          <a:xfrm>
            <a:off x="4645026" y="1274241"/>
            <a:ext cx="4041775" cy="536516"/>
          </a:xfrm>
        </p:spPr>
        <p:txBody>
          <a:bodyPr lIns="146304" anchor="ctr"/>
          <a:lstStyle>
            <a:lvl1pPr marL="0" indent="0">
              <a:buNone/>
              <a:defRPr sz="1725" b="1" cap="all" baseline="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eaLnBrk="1" latinLnBrk="0" hangingPunct="1"/>
            <a:r>
              <a:rPr kumimoji="0" lang="en-US"/>
              <a:t>Click to edit Master text styles</a:t>
            </a:r>
          </a:p>
        </p:txBody>
      </p:sp>
      <p:sp>
        <p:nvSpPr>
          <p:cNvPr id="6" name="Content Placeholder 5"/>
          <p:cNvSpPr>
            <a:spLocks noGrp="1"/>
          </p:cNvSpPr>
          <p:nvPr>
            <p:ph sz="quarter" idx="4"/>
          </p:nvPr>
        </p:nvSpPr>
        <p:spPr>
          <a:xfrm>
            <a:off x="4645026" y="1837134"/>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214B0244-EF1F-3245-B87B-40F0D04EACC2}" type="datetimeFigureOut">
              <a:rPr lang="en-US" smtClean="0"/>
              <a:pPr/>
              <a:t>7/21/2018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4E12CFA-6439-E842-A5B0-2C652D662EB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214B0244-EF1F-3245-B87B-40F0D04EACC2}" type="datetimeFigureOut">
              <a:rPr lang="en-US" smtClean="0"/>
              <a:pPr/>
              <a:t>7/21/2018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4E12CFA-6439-E842-A5B0-2C652D662EB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4B0244-EF1F-3245-B87B-40F0D04EACC2}" type="datetimeFigureOut">
              <a:rPr lang="en-US" smtClean="0"/>
              <a:pPr/>
              <a:t>7/21/2018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4E12CFA-6439-E842-A5B0-2C652D662EB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14300"/>
            <a:ext cx="2523744" cy="733806"/>
          </a:xfrm>
        </p:spPr>
        <p:txBody>
          <a:bodyPr vert="horz" lIns="73152" rIns="45720" bIns="0" rtlCol="0" anchor="b">
            <a:normAutofit/>
            <a:sp3d prstMaterial="matte"/>
          </a:bodyPr>
          <a:lstStyle>
            <a:lvl1pPr algn="l">
              <a:defRPr sz="1500" b="0"/>
            </a:lvl1pPr>
          </a:lstStyle>
          <a:p>
            <a:r>
              <a:rPr kumimoji="0" lang="en-US"/>
              <a:t>Click to edit Master title style</a:t>
            </a:r>
          </a:p>
        </p:txBody>
      </p:sp>
      <p:sp>
        <p:nvSpPr>
          <p:cNvPr id="3" name="Content Placeholder 2"/>
          <p:cNvSpPr>
            <a:spLocks noGrp="1"/>
          </p:cNvSpPr>
          <p:nvPr>
            <p:ph idx="1"/>
          </p:nvPr>
        </p:nvSpPr>
        <p:spPr>
          <a:xfrm>
            <a:off x="3019378" y="1307350"/>
            <a:ext cx="5920641" cy="341916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Text Placeholder 3"/>
          <p:cNvSpPr>
            <a:spLocks noGrp="1"/>
          </p:cNvSpPr>
          <p:nvPr>
            <p:ph type="body" sz="half" idx="2"/>
          </p:nvPr>
        </p:nvSpPr>
        <p:spPr>
          <a:xfrm>
            <a:off x="167838" y="1297514"/>
            <a:ext cx="2468880" cy="3429000"/>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214B0244-EF1F-3245-B87B-40F0D04EACC2}" type="datetimeFigureOut">
              <a:rPr lang="en-US" smtClean="0"/>
              <a:pPr/>
              <a:t>7/21/2018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E12CFA-6439-E842-A5B0-2C652D662EB6}" type="slidenum">
              <a:rPr lang="en-US" smtClean="0"/>
              <a:pPr/>
              <a:t>‹#›</a:t>
            </a:fld>
            <a:endParaRPr lang="en-US"/>
          </a:p>
        </p:txBody>
      </p:sp>
      <p:sp>
        <p:nvSpPr>
          <p:cNvPr id="12" name="Rectangle 11"/>
          <p:cNvSpPr/>
          <p:nvPr/>
        </p:nvSpPr>
        <p:spPr bwMode="invGray">
          <a:xfrm>
            <a:off x="2855737" y="0"/>
            <a:ext cx="45720" cy="1090422"/>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350"/>
          </a:p>
        </p:txBody>
      </p:sp>
      <p:sp>
        <p:nvSpPr>
          <p:cNvPr id="9" name="Rectangle 8"/>
          <p:cNvSpPr/>
          <p:nvPr/>
        </p:nvSpPr>
        <p:spPr bwMode="invGray">
          <a:xfrm>
            <a:off x="2855737" y="0"/>
            <a:ext cx="45720" cy="1090422"/>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35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16586"/>
            <a:ext cx="2525150" cy="733806"/>
          </a:xfrm>
        </p:spPr>
        <p:txBody>
          <a:bodyPr lIns="73152" bIns="0" anchor="b">
            <a:sp3d prstMaterial="matte"/>
          </a:bodyPr>
          <a:lstStyle>
            <a:lvl1pPr algn="l">
              <a:defRPr sz="1500" b="0"/>
            </a:lvl1pPr>
          </a:lstStyle>
          <a:p>
            <a:r>
              <a:rPr kumimoji="0" lang="en-US"/>
              <a:t>Click to edit Master title style</a:t>
            </a:r>
          </a:p>
        </p:txBody>
      </p:sp>
      <p:sp>
        <p:nvSpPr>
          <p:cNvPr id="3" name="Picture Placeholder 2"/>
          <p:cNvSpPr>
            <a:spLocks noGrp="1"/>
          </p:cNvSpPr>
          <p:nvPr>
            <p:ph type="pic" idx="1"/>
          </p:nvPr>
        </p:nvSpPr>
        <p:spPr>
          <a:xfrm>
            <a:off x="2903806" y="1113606"/>
            <a:ext cx="6247397" cy="4029894"/>
          </a:xfrm>
          <a:solidFill>
            <a:schemeClr val="bg2">
              <a:shade val="75000"/>
            </a:schemeClr>
          </a:solidFill>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kumimoji="0" lang="en-US"/>
              <a:t>Click icon to add picture</a:t>
            </a:r>
            <a:endParaRPr kumimoji="0" lang="en-US" dirty="0"/>
          </a:p>
        </p:txBody>
      </p:sp>
      <p:sp>
        <p:nvSpPr>
          <p:cNvPr id="4" name="Text Placeholder 3"/>
          <p:cNvSpPr>
            <a:spLocks noGrp="1"/>
          </p:cNvSpPr>
          <p:nvPr>
            <p:ph type="body" sz="half" idx="2"/>
          </p:nvPr>
        </p:nvSpPr>
        <p:spPr>
          <a:xfrm>
            <a:off x="164592" y="1296162"/>
            <a:ext cx="2468880" cy="3429000"/>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eaLnBrk="1" latinLnBrk="0" hangingPunct="1"/>
            <a:r>
              <a:rPr kumimoji="0" lang="en-US"/>
              <a:t>Click to edit Master text styles</a:t>
            </a:r>
          </a:p>
        </p:txBody>
      </p:sp>
      <p:sp>
        <p:nvSpPr>
          <p:cNvPr id="5" name="Date Placeholder 4"/>
          <p:cNvSpPr>
            <a:spLocks noGrp="1"/>
          </p:cNvSpPr>
          <p:nvPr>
            <p:ph type="dt" sz="half" idx="10"/>
          </p:nvPr>
        </p:nvSpPr>
        <p:spPr>
          <a:xfrm>
            <a:off x="164592" y="877824"/>
            <a:ext cx="2523744" cy="150876"/>
          </a:xfrm>
        </p:spPr>
        <p:txBody>
          <a:bodyPr/>
          <a:lstStyle/>
          <a:p>
            <a:fld id="{214B0244-EF1F-3245-B87B-40F0D04EACC2}" type="datetimeFigureOut">
              <a:rPr lang="en-US" smtClean="0"/>
              <a:pPr/>
              <a:t>7/21/2018</a:t>
            </a:fld>
            <a:endParaRPr lang="en-US"/>
          </a:p>
        </p:txBody>
      </p:sp>
      <p:sp>
        <p:nvSpPr>
          <p:cNvPr id="11" name="Rectangle 10"/>
          <p:cNvSpPr/>
          <p:nvPr/>
        </p:nvSpPr>
        <p:spPr>
          <a:xfrm>
            <a:off x="2855737" y="0"/>
            <a:ext cx="45720" cy="51435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350"/>
          </a:p>
        </p:txBody>
      </p:sp>
      <p:sp>
        <p:nvSpPr>
          <p:cNvPr id="9" name="Rectangle 8"/>
          <p:cNvSpPr/>
          <p:nvPr/>
        </p:nvSpPr>
        <p:spPr bwMode="invGray">
          <a:xfrm>
            <a:off x="2855737" y="0"/>
            <a:ext cx="45720" cy="51435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350"/>
          </a:p>
        </p:txBody>
      </p:sp>
      <p:sp>
        <p:nvSpPr>
          <p:cNvPr id="6" name="Footer Placeholder 5"/>
          <p:cNvSpPr>
            <a:spLocks noGrp="1"/>
          </p:cNvSpPr>
          <p:nvPr>
            <p:ph type="ftr" sz="quarter" idx="11"/>
          </p:nvPr>
        </p:nvSpPr>
        <p:spPr>
          <a:xfrm>
            <a:off x="3035808" y="877824"/>
            <a:ext cx="5193792" cy="150876"/>
          </a:xfrm>
        </p:spPr>
        <p:txBody>
          <a:bodyPr/>
          <a:lstStyle>
            <a:lvl1pPr>
              <a:defRPr>
                <a:solidFill>
                  <a:schemeClr val="bg1">
                    <a:shade val="50000"/>
                  </a:schemeClr>
                </a:solidFill>
              </a:defRPr>
            </a:lvl1pPr>
          </a:lstStyle>
          <a:p>
            <a:endParaRPr lang="en-US"/>
          </a:p>
        </p:txBody>
      </p:sp>
      <p:sp>
        <p:nvSpPr>
          <p:cNvPr id="7" name="Slide Number Placeholder 6"/>
          <p:cNvSpPr>
            <a:spLocks noGrp="1"/>
          </p:cNvSpPr>
          <p:nvPr>
            <p:ph type="sldNum" sz="quarter" idx="12"/>
          </p:nvPr>
        </p:nvSpPr>
        <p:spPr>
          <a:xfrm>
            <a:off x="8339328" y="877824"/>
            <a:ext cx="733864" cy="150876"/>
          </a:xfrm>
        </p:spPr>
        <p:txBody>
          <a:bodyPr/>
          <a:lstStyle/>
          <a:p>
            <a:fld id="{94E12CFA-6439-E842-A5B0-2C652D662EB6}"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076921"/>
            <a:ext cx="9144000" cy="3429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350"/>
          </a:p>
        </p:txBody>
      </p:sp>
      <p:sp>
        <p:nvSpPr>
          <p:cNvPr id="7" name="Rectangle 6"/>
          <p:cNvSpPr/>
          <p:nvPr/>
        </p:nvSpPr>
        <p:spPr bwMode="ltGray">
          <a:xfrm>
            <a:off x="1" y="0"/>
            <a:ext cx="9143999" cy="10753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350"/>
          </a:p>
        </p:txBody>
      </p:sp>
      <p:sp>
        <p:nvSpPr>
          <p:cNvPr id="2" name="Title Placeholder 1"/>
          <p:cNvSpPr>
            <a:spLocks noGrp="1"/>
          </p:cNvSpPr>
          <p:nvPr>
            <p:ph type="title"/>
          </p:nvPr>
        </p:nvSpPr>
        <p:spPr>
          <a:xfrm>
            <a:off x="457200" y="114300"/>
            <a:ext cx="8229600" cy="938297"/>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r>
              <a:rPr kumimoji="0" lang="en-US"/>
              <a:t>Click to edit Master title style</a:t>
            </a:r>
          </a:p>
        </p:txBody>
      </p:sp>
      <p:sp>
        <p:nvSpPr>
          <p:cNvPr id="3" name="Text Placeholder 2"/>
          <p:cNvSpPr>
            <a:spLocks noGrp="1"/>
          </p:cNvSpPr>
          <p:nvPr>
            <p:ph type="body" idx="1"/>
          </p:nvPr>
        </p:nvSpPr>
        <p:spPr>
          <a:xfrm>
            <a:off x="457200" y="1331394"/>
            <a:ext cx="8229600" cy="3469207"/>
          </a:xfrm>
          <a:prstGeom prst="rect">
            <a:avLst/>
          </a:prstGeom>
        </p:spPr>
        <p:txBody>
          <a:bodyPr vert="horz" lIns="54864" tIns="91440" rtlCol="0">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4" name="Date Placeholder 3"/>
          <p:cNvSpPr>
            <a:spLocks noGrp="1"/>
          </p:cNvSpPr>
          <p:nvPr>
            <p:ph type="dt" sz="half" idx="2"/>
          </p:nvPr>
        </p:nvSpPr>
        <p:spPr>
          <a:xfrm>
            <a:off x="457200" y="4857749"/>
            <a:ext cx="2133600" cy="205740"/>
          </a:xfrm>
          <a:prstGeom prst="rect">
            <a:avLst/>
          </a:prstGeom>
        </p:spPr>
        <p:txBody>
          <a:bodyPr vert="horz" lIns="109728" rIns="45720" bIns="0" rtlCol="0" anchor="b"/>
          <a:lstStyle>
            <a:lvl1pPr algn="l" eaLnBrk="1" latinLnBrk="0" hangingPunct="1">
              <a:defRPr kumimoji="0" sz="900">
                <a:solidFill>
                  <a:schemeClr val="tx1">
                    <a:tint val="95000"/>
                  </a:schemeClr>
                </a:solidFill>
              </a:defRPr>
            </a:lvl1pPr>
          </a:lstStyle>
          <a:p>
            <a:fld id="{214B0244-EF1F-3245-B87B-40F0D04EACC2}" type="datetimeFigureOut">
              <a:rPr lang="en-US" smtClean="0"/>
              <a:pPr/>
              <a:t>7/21/2018</a:t>
            </a:fld>
            <a:endParaRPr lang="en-US"/>
          </a:p>
        </p:txBody>
      </p:sp>
      <p:sp>
        <p:nvSpPr>
          <p:cNvPr id="5" name="Footer Placeholder 4"/>
          <p:cNvSpPr>
            <a:spLocks noGrp="1"/>
          </p:cNvSpPr>
          <p:nvPr>
            <p:ph type="ftr" sz="quarter" idx="3"/>
          </p:nvPr>
        </p:nvSpPr>
        <p:spPr>
          <a:xfrm>
            <a:off x="2640597" y="4857749"/>
            <a:ext cx="5507719" cy="205740"/>
          </a:xfrm>
          <a:prstGeom prst="rect">
            <a:avLst/>
          </a:prstGeom>
        </p:spPr>
        <p:txBody>
          <a:bodyPr vert="horz" lIns="45720" rIns="45720" bIns="0" rtlCol="0" anchor="b"/>
          <a:lstStyle>
            <a:lvl1pPr algn="l" eaLnBrk="1" latinLnBrk="0" hangingPunct="1">
              <a:defRPr kumimoji="0" sz="900">
                <a:solidFill>
                  <a:schemeClr val="tx1">
                    <a:tint val="95000"/>
                  </a:schemeClr>
                </a:solidFill>
              </a:defRPr>
            </a:lvl1pPr>
          </a:lstStyle>
          <a:p>
            <a:endParaRPr lang="en-US"/>
          </a:p>
        </p:txBody>
      </p:sp>
      <p:sp>
        <p:nvSpPr>
          <p:cNvPr id="6" name="Slide Number Placeholder 5"/>
          <p:cNvSpPr>
            <a:spLocks noGrp="1"/>
          </p:cNvSpPr>
          <p:nvPr>
            <p:ph type="sldNum" sz="quarter" idx="4"/>
          </p:nvPr>
        </p:nvSpPr>
        <p:spPr>
          <a:xfrm>
            <a:off x="8204396" y="4857749"/>
            <a:ext cx="733864" cy="205740"/>
          </a:xfrm>
          <a:prstGeom prst="rect">
            <a:avLst/>
          </a:prstGeom>
        </p:spPr>
        <p:txBody>
          <a:bodyPr vert="horz" bIns="0" rtlCol="0" anchor="b"/>
          <a:lstStyle>
            <a:lvl1pPr algn="r" eaLnBrk="1" latinLnBrk="0" hangingPunct="1">
              <a:defRPr kumimoji="0" sz="900">
                <a:solidFill>
                  <a:schemeClr val="tx1">
                    <a:tint val="95000"/>
                  </a:schemeClr>
                </a:solidFill>
              </a:defRPr>
            </a:lvl1pPr>
          </a:lstStyle>
          <a:p>
            <a:fld id="{94E12CFA-6439-E842-A5B0-2C652D662EB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5" r:id="rId12"/>
  </p:sldLayoutIdLst>
  <p:txStyles>
    <p:titleStyle>
      <a:lvl1pPr algn="l" rtl="0" eaLnBrk="1" latinLnBrk="0" hangingPunct="1">
        <a:spcBef>
          <a:spcPct val="0"/>
        </a:spcBef>
        <a:buNone/>
        <a:defRPr kumimoji="0" sz="3375" b="1" kern="1200">
          <a:solidFill>
            <a:schemeClr val="accent1">
              <a:satMod val="150000"/>
            </a:schemeClr>
          </a:solidFill>
          <a:effectLst/>
          <a:latin typeface="+mj-lt"/>
          <a:ea typeface="+mj-ea"/>
          <a:cs typeface="+mj-cs"/>
        </a:defRPr>
      </a:lvl1pPr>
    </p:titleStyle>
    <p:bodyStyle>
      <a:lvl1pPr marL="329184" indent="-240030" algn="l" rtl="0" eaLnBrk="1" latinLnBrk="0" hangingPunct="1">
        <a:spcBef>
          <a:spcPts val="0"/>
        </a:spcBef>
        <a:buClr>
          <a:schemeClr val="accent1"/>
        </a:buClr>
        <a:buSzPct val="80000"/>
        <a:buFont typeface="Wingdings 2"/>
        <a:buChar char=""/>
        <a:defRPr kumimoji="0" sz="2400" kern="1200">
          <a:solidFill>
            <a:schemeClr val="tx1"/>
          </a:solidFill>
          <a:latin typeface="+mn-lt"/>
          <a:ea typeface="+mn-ea"/>
          <a:cs typeface="+mn-cs"/>
        </a:defRPr>
      </a:lvl1pPr>
      <a:lvl2pPr marL="548640" indent="-205740" algn="l" rtl="0" eaLnBrk="1" latinLnBrk="0" hangingPunct="1">
        <a:spcBef>
          <a:spcPct val="20000"/>
        </a:spcBef>
        <a:buClr>
          <a:schemeClr val="accent2"/>
        </a:buClr>
        <a:buSzPct val="90000"/>
        <a:buFont typeface="Wingdings"/>
        <a:buChar char=""/>
        <a:defRPr kumimoji="0" sz="2100" kern="1200">
          <a:solidFill>
            <a:schemeClr val="tx1"/>
          </a:solidFill>
          <a:latin typeface="+mn-lt"/>
          <a:ea typeface="+mn-ea"/>
          <a:cs typeface="+mn-cs"/>
        </a:defRPr>
      </a:lvl2pPr>
      <a:lvl3pPr marL="747522" indent="-171450" algn="l" rtl="0" eaLnBrk="1" latinLnBrk="0" hangingPunct="1">
        <a:spcBef>
          <a:spcPct val="20000"/>
        </a:spcBef>
        <a:buClr>
          <a:schemeClr val="accent3"/>
        </a:buClr>
        <a:buFont typeface="Arial"/>
        <a:buChar char="▪"/>
        <a:defRPr kumimoji="0" sz="1800" kern="1200">
          <a:solidFill>
            <a:schemeClr val="tx1"/>
          </a:solidFill>
          <a:latin typeface="+mn-lt"/>
          <a:ea typeface="+mn-ea"/>
          <a:cs typeface="+mn-cs"/>
        </a:defRPr>
      </a:lvl3pPr>
      <a:lvl4pPr marL="912114" indent="-137160" algn="l" rtl="0" eaLnBrk="1" latinLnBrk="0" hangingPunct="1">
        <a:spcBef>
          <a:spcPct val="20000"/>
        </a:spcBef>
        <a:buClr>
          <a:schemeClr val="accent4"/>
        </a:buClr>
        <a:buFont typeface="Arial"/>
        <a:buChar char="▪"/>
        <a:defRPr kumimoji="0" sz="1500" kern="1200">
          <a:solidFill>
            <a:schemeClr val="tx1"/>
          </a:solidFill>
          <a:latin typeface="+mn-lt"/>
          <a:ea typeface="+mn-ea"/>
          <a:cs typeface="+mn-cs"/>
        </a:defRPr>
      </a:lvl4pPr>
      <a:lvl5pPr marL="1069848" indent="-137160" algn="l" rtl="0" eaLnBrk="1" latinLnBrk="0" hangingPunct="1">
        <a:spcBef>
          <a:spcPct val="20000"/>
        </a:spcBef>
        <a:buClr>
          <a:schemeClr val="accent5"/>
        </a:buClr>
        <a:buFont typeface="Wingdings 3"/>
        <a:buChar char=""/>
        <a:defRPr kumimoji="0" lang="en-US" sz="1500" kern="1200" smtClean="0">
          <a:solidFill>
            <a:schemeClr val="tx1"/>
          </a:solidFill>
          <a:latin typeface="+mn-lt"/>
          <a:ea typeface="+mn-ea"/>
          <a:cs typeface="+mn-cs"/>
        </a:defRPr>
      </a:lvl5pPr>
      <a:lvl6pPr marL="1220724" indent="-137160" algn="l" rtl="0" eaLnBrk="1" latinLnBrk="0" hangingPunct="1">
        <a:spcBef>
          <a:spcPct val="20000"/>
        </a:spcBef>
        <a:buClr>
          <a:schemeClr val="accent6"/>
        </a:buClr>
        <a:buSzPct val="100000"/>
        <a:buFont typeface="Wingdings 2"/>
        <a:buChar char=""/>
        <a:defRPr kumimoji="0" sz="1500" kern="1200">
          <a:solidFill>
            <a:schemeClr val="tx1"/>
          </a:solidFill>
          <a:latin typeface="+mn-lt"/>
          <a:ea typeface="+mn-ea"/>
          <a:cs typeface="+mn-cs"/>
        </a:defRPr>
      </a:lvl6pPr>
      <a:lvl7pPr marL="1371600" indent="-137160" algn="l" rtl="0" eaLnBrk="1" latinLnBrk="0" hangingPunct="1">
        <a:spcBef>
          <a:spcPct val="20000"/>
        </a:spcBef>
        <a:buClr>
          <a:schemeClr val="accent1"/>
        </a:buClr>
        <a:buSzPct val="100000"/>
        <a:buFont typeface="Wingdings 2"/>
        <a:buChar char=""/>
        <a:defRPr kumimoji="0" sz="1350" kern="1200">
          <a:solidFill>
            <a:schemeClr val="tx1"/>
          </a:solidFill>
          <a:latin typeface="+mn-lt"/>
          <a:ea typeface="+mn-ea"/>
          <a:cs typeface="+mn-cs"/>
        </a:defRPr>
      </a:lvl7pPr>
      <a:lvl8pPr marL="1522476" indent="-137160" algn="l" rtl="0" eaLnBrk="1" latinLnBrk="0" hangingPunct="1">
        <a:spcBef>
          <a:spcPct val="20000"/>
        </a:spcBef>
        <a:buClr>
          <a:schemeClr val="accent2"/>
        </a:buClr>
        <a:buFont typeface="Wingdings 2" pitchFamily="18" charset="2"/>
        <a:buChar char=""/>
        <a:defRPr kumimoji="0" sz="1350" kern="1200">
          <a:solidFill>
            <a:schemeClr val="tx1"/>
          </a:solidFill>
          <a:latin typeface="+mn-lt"/>
          <a:ea typeface="+mn-ea"/>
          <a:cs typeface="+mn-cs"/>
        </a:defRPr>
      </a:lvl8pPr>
      <a:lvl9pPr marL="1673352" indent="-137160" algn="l" rtl="0" eaLnBrk="1" latinLnBrk="0" hangingPunct="1">
        <a:spcBef>
          <a:spcPct val="20000"/>
        </a:spcBef>
        <a:buClr>
          <a:schemeClr val="accent3"/>
        </a:buClr>
        <a:buFont typeface="Wingdings 2" pitchFamily="18" charset="2"/>
        <a:buChar char=""/>
        <a:defRPr kumimoji="0" sz="135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342900" algn="l" rtl="0" eaLnBrk="1" latinLnBrk="0" hangingPunct="1">
        <a:defRPr kumimoji="0" kern="1200">
          <a:solidFill>
            <a:schemeClr val="tx1"/>
          </a:solidFill>
          <a:latin typeface="+mn-lt"/>
          <a:ea typeface="+mn-ea"/>
          <a:cs typeface="+mn-cs"/>
        </a:defRPr>
      </a:lvl2pPr>
      <a:lvl3pPr marL="685800" algn="l" rtl="0" eaLnBrk="1" latinLnBrk="0" hangingPunct="1">
        <a:defRPr kumimoji="0" kern="1200">
          <a:solidFill>
            <a:schemeClr val="tx1"/>
          </a:solidFill>
          <a:latin typeface="+mn-lt"/>
          <a:ea typeface="+mn-ea"/>
          <a:cs typeface="+mn-cs"/>
        </a:defRPr>
      </a:lvl3pPr>
      <a:lvl4pPr marL="1028700" algn="l" rtl="0" eaLnBrk="1" latinLnBrk="0" hangingPunct="1">
        <a:defRPr kumimoji="0" kern="1200">
          <a:solidFill>
            <a:schemeClr val="tx1"/>
          </a:solidFill>
          <a:latin typeface="+mn-lt"/>
          <a:ea typeface="+mn-ea"/>
          <a:cs typeface="+mn-cs"/>
        </a:defRPr>
      </a:lvl4pPr>
      <a:lvl5pPr marL="1371600" algn="l" rtl="0" eaLnBrk="1" latinLnBrk="0" hangingPunct="1">
        <a:defRPr kumimoji="0" kern="1200">
          <a:solidFill>
            <a:schemeClr val="tx1"/>
          </a:solidFill>
          <a:latin typeface="+mn-lt"/>
          <a:ea typeface="+mn-ea"/>
          <a:cs typeface="+mn-cs"/>
        </a:defRPr>
      </a:lvl5pPr>
      <a:lvl6pPr marL="1714500" algn="l" rtl="0" eaLnBrk="1" latinLnBrk="0" hangingPunct="1">
        <a:defRPr kumimoji="0" kern="1200">
          <a:solidFill>
            <a:schemeClr val="tx1"/>
          </a:solidFill>
          <a:latin typeface="+mn-lt"/>
          <a:ea typeface="+mn-ea"/>
          <a:cs typeface="+mn-cs"/>
        </a:defRPr>
      </a:lvl6pPr>
      <a:lvl7pPr marL="2057400" algn="l" rtl="0" eaLnBrk="1" latinLnBrk="0" hangingPunct="1">
        <a:defRPr kumimoji="0" kern="1200">
          <a:solidFill>
            <a:schemeClr val="tx1"/>
          </a:solidFill>
          <a:latin typeface="+mn-lt"/>
          <a:ea typeface="+mn-ea"/>
          <a:cs typeface="+mn-cs"/>
        </a:defRPr>
      </a:lvl7pPr>
      <a:lvl8pPr marL="2400300" algn="l" rtl="0" eaLnBrk="1" latinLnBrk="0" hangingPunct="1">
        <a:defRPr kumimoji="0" kern="1200">
          <a:solidFill>
            <a:schemeClr val="tx1"/>
          </a:solidFill>
          <a:latin typeface="+mn-lt"/>
          <a:ea typeface="+mn-ea"/>
          <a:cs typeface="+mn-cs"/>
        </a:defRPr>
      </a:lvl8pPr>
      <a:lvl9pPr marL="27432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slideLayout" Target="../slideLayouts/slideLayout1.xml"/><Relationship Id="rId7" Type="http://schemas.openxmlformats.org/officeDocument/2006/relationships/image" Target="../media/image4.tif"/><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3.png"/><Relationship Id="rId11" Type="http://schemas.openxmlformats.org/officeDocument/2006/relationships/image" Target="../media/image8.jpeg"/><Relationship Id="rId5" Type="http://schemas.openxmlformats.org/officeDocument/2006/relationships/image" Target="../media/image2.emf"/><Relationship Id="rId10" Type="http://schemas.openxmlformats.org/officeDocument/2006/relationships/image" Target="../media/image7.png"/><Relationship Id="rId4" Type="http://schemas.openxmlformats.org/officeDocument/2006/relationships/notesSlide" Target="../notesSlides/notesSlide1.xml"/><Relationship Id="rId9"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tiff"/><Relationship Id="rId2" Type="http://schemas.openxmlformats.org/officeDocument/2006/relationships/image" Target="../media/image12.tiff"/><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5.tiff"/><Relationship Id="rId2" Type="http://schemas.openxmlformats.org/officeDocument/2006/relationships/image" Target="../media/image14.jpg"/><Relationship Id="rId1" Type="http://schemas.openxmlformats.org/officeDocument/2006/relationships/slideLayout" Target="../slideLayouts/slideLayout12.xml"/><Relationship Id="rId5" Type="http://schemas.openxmlformats.org/officeDocument/2006/relationships/image" Target="../media/image17.tiff"/><Relationship Id="rId4" Type="http://schemas.openxmlformats.org/officeDocument/2006/relationships/image" Target="../media/image16.tiff"/></Relationships>
</file>

<file path=ppt/slides/_rels/slide1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tif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3867150"/>
            <a:ext cx="5453450" cy="1354217"/>
          </a:xfrm>
          <a:prstGeom prst="rect">
            <a:avLst/>
          </a:prstGeom>
          <a:noFill/>
        </p:spPr>
        <p:txBody>
          <a:bodyPr wrap="square" rtlCol="0">
            <a:spAutoFit/>
          </a:bodyPr>
          <a:lstStyle/>
          <a:p>
            <a:r>
              <a:rPr lang="en-US" sz="1600" dirty="0"/>
              <a:t>Michael S. Kent, MAS, DVM, DACVIM, DACVR</a:t>
            </a:r>
          </a:p>
          <a:p>
            <a:r>
              <a:rPr lang="en-US" sz="1600" dirty="0"/>
              <a:t>Professor  Radiation Oncology</a:t>
            </a:r>
          </a:p>
          <a:p>
            <a:r>
              <a:rPr lang="en-US" sz="1600" dirty="0"/>
              <a:t>Co-Program Leader Comparative Oncology Program – UCDMC NCI Designated Comprehensive Cancer Center</a:t>
            </a:r>
          </a:p>
          <a:p>
            <a:r>
              <a:rPr lang="en-US" sz="1600" dirty="0"/>
              <a:t>UC Davis</a:t>
            </a:r>
          </a:p>
        </p:txBody>
      </p:sp>
      <p:sp>
        <p:nvSpPr>
          <p:cNvPr id="2" name="Title 1"/>
          <p:cNvSpPr>
            <a:spLocks noGrp="1"/>
          </p:cNvSpPr>
          <p:nvPr>
            <p:ph type="ctrTitle"/>
          </p:nvPr>
        </p:nvSpPr>
        <p:spPr>
          <a:xfrm>
            <a:off x="32951" y="2081977"/>
            <a:ext cx="5029200" cy="1255014"/>
          </a:xfrm>
        </p:spPr>
        <p:txBody>
          <a:bodyPr>
            <a:normAutofit/>
          </a:bodyPr>
          <a:lstStyle/>
          <a:p>
            <a:r>
              <a:rPr lang="en-US" dirty="0"/>
              <a:t>The Dog as a Model of Human Cancer</a:t>
            </a:r>
          </a:p>
        </p:txBody>
      </p:sp>
      <p:pic>
        <p:nvPicPr>
          <p:cNvPr id="8" name="Picture 7" descr="logo_1_cmyk.eps"/>
          <p:cNvPicPr>
            <a:picLocks noChangeAspect="1"/>
          </p:cNvPicPr>
          <p:nvPr/>
        </p:nvPicPr>
        <p:blipFill>
          <a:blip r:embed="rId5"/>
          <a:stretch>
            <a:fillRect/>
          </a:stretch>
        </p:blipFill>
        <p:spPr>
          <a:xfrm>
            <a:off x="5794311" y="3181350"/>
            <a:ext cx="3263566" cy="590550"/>
          </a:xfrm>
          <a:prstGeom prst="rect">
            <a:avLst/>
          </a:prstGeom>
        </p:spPr>
      </p:pic>
      <p:pic>
        <p:nvPicPr>
          <p:cNvPr id="6" name="Picture 15" descr="JENSENOREO_406783_ScreenShot3.png">
            <a:extLst>
              <a:ext uri="{FF2B5EF4-FFF2-40B4-BE49-F238E27FC236}">
                <a16:creationId xmlns:a16="http://schemas.microsoft.com/office/drawing/2014/main" id="{8567B7F6-3452-9F45-9AD4-DEE9F5671EFA}"/>
              </a:ext>
            </a:extLst>
          </p:cNvPr>
          <p:cNvPicPr>
            <a:picLocks noChangeAspect="1"/>
          </p:cNvPicPr>
          <p:nvPr/>
        </p:nvPicPr>
        <p:blipFill>
          <a:blip r:embed="rId6">
            <a:extLst>
              <a:ext uri="{28A0092B-C50C-407E-A947-70E740481C1C}">
                <a14:useLocalDpi xmlns:a14="http://schemas.microsoft.com/office/drawing/2010/main" val="0"/>
              </a:ext>
            </a:extLst>
          </a:blip>
          <a:srcRect l="41251" t="50369" r="21127" b="9630"/>
          <a:stretch>
            <a:fillRect/>
          </a:stretch>
        </p:blipFill>
        <p:spPr bwMode="auto">
          <a:xfrm>
            <a:off x="3638357" y="13902"/>
            <a:ext cx="2052806" cy="1716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8ECDC6E2-DFFB-934C-B6F9-EC1AFE9F3528}"/>
              </a:ext>
            </a:extLst>
          </p:cNvPr>
          <p:cNvPicPr>
            <a:picLocks noChangeAspect="1"/>
          </p:cNvPicPr>
          <p:nvPr/>
        </p:nvPicPr>
        <p:blipFill rotWithShape="1">
          <a:blip r:embed="rId7">
            <a:extLst>
              <a:ext uri="{28A0092B-C50C-407E-A947-70E740481C1C}">
                <a14:useLocalDpi xmlns:a14="http://schemas.microsoft.com/office/drawing/2010/main" val="0"/>
              </a:ext>
            </a:extLst>
          </a:blip>
          <a:srcRect t="1143" r="23098"/>
          <a:stretch/>
        </p:blipFill>
        <p:spPr>
          <a:xfrm>
            <a:off x="5605380" y="8574"/>
            <a:ext cx="1820714" cy="1734810"/>
          </a:xfrm>
          <a:prstGeom prst="rect">
            <a:avLst/>
          </a:prstGeom>
        </p:spPr>
      </p:pic>
      <p:pic>
        <p:nvPicPr>
          <p:cNvPr id="9" name="Picture 4" descr="SFB">
            <a:extLst>
              <a:ext uri="{FF2B5EF4-FFF2-40B4-BE49-F238E27FC236}">
                <a16:creationId xmlns:a16="http://schemas.microsoft.com/office/drawing/2014/main" id="{E6182B84-1B28-0748-8B43-545D66B5881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l="7497" r="17416"/>
          <a:stretch>
            <a:fillRect/>
          </a:stretch>
        </p:blipFill>
        <p:spPr bwMode="auto">
          <a:xfrm>
            <a:off x="7141620" y="5752"/>
            <a:ext cx="2002380" cy="1740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a:extLst>
              <a:ext uri="{FF2B5EF4-FFF2-40B4-BE49-F238E27FC236}">
                <a16:creationId xmlns:a16="http://schemas.microsoft.com/office/drawing/2014/main" id="{C5913A63-18AE-9F4D-910D-15ACF4DB8AA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29778" y="0"/>
            <a:ext cx="2378802" cy="1743384"/>
          </a:xfrm>
          <a:prstGeom prst="rect">
            <a:avLst/>
          </a:prstGeom>
        </p:spPr>
      </p:pic>
      <p:pic>
        <p:nvPicPr>
          <p:cNvPr id="11" name="mip_pet_lmrecon_iter1_two_scan_scaled_pink_long_maxvalue0.30829">
            <a:hlinkClick r:id="" action="ppaction://media"/>
            <a:extLst>
              <a:ext uri="{FF2B5EF4-FFF2-40B4-BE49-F238E27FC236}">
                <a16:creationId xmlns:a16="http://schemas.microsoft.com/office/drawing/2014/main" id="{201E4B3B-932D-9D49-BAEA-76490FCADF55}"/>
              </a:ext>
            </a:extLst>
          </p:cNvPr>
          <p:cNvPicPr>
            <a:picLocks noChangeAspect="1"/>
          </p:cNvPicPr>
          <p:nvPr>
            <a:videoFile r:link="rId2"/>
            <p:extLst>
              <p:ext uri="{DAA4B4D4-6D71-4841-9C94-3DE7FCFB9230}">
                <p14:media xmlns:p14="http://schemas.microsoft.com/office/powerpoint/2010/main" r:embed="rId1"/>
              </p:ext>
            </p:extLst>
          </p:nvPr>
        </p:nvPicPr>
        <p:blipFill>
          <a:blip r:embed="rId10"/>
          <a:stretch>
            <a:fillRect/>
          </a:stretch>
        </p:blipFill>
        <p:spPr>
          <a:xfrm>
            <a:off x="1" y="0"/>
            <a:ext cx="928345" cy="1749574"/>
          </a:xfrm>
          <a:prstGeom prst="rect">
            <a:avLst/>
          </a:prstGeom>
        </p:spPr>
      </p:pic>
      <p:pic>
        <p:nvPicPr>
          <p:cNvPr id="12" name="Picture 11" descr="photo.JPG">
            <a:extLst>
              <a:ext uri="{FF2B5EF4-FFF2-40B4-BE49-F238E27FC236}">
                <a16:creationId xmlns:a16="http://schemas.microsoft.com/office/drawing/2014/main" id="{8A4B9000-0A37-C546-9941-3D784DF1AEA1}"/>
              </a:ext>
            </a:extLst>
          </p:cNvPr>
          <p:cNvPicPr>
            <a:picLocks noChangeAspect="1"/>
          </p:cNvPicPr>
          <p:nvPr/>
        </p:nvPicPr>
        <p:blipFill rotWithShape="1">
          <a:blip r:embed="rId11">
            <a:extLst>
              <a:ext uri="{28A0092B-C50C-407E-A947-70E740481C1C}">
                <a14:useLocalDpi xmlns:a14="http://schemas.microsoft.com/office/drawing/2010/main" val="0"/>
              </a:ext>
            </a:extLst>
          </a:blip>
          <a:srcRect t="501" r="19609" b="-1"/>
          <a:stretch/>
        </p:blipFill>
        <p:spPr bwMode="auto">
          <a:xfrm>
            <a:off x="2283803" y="-6190"/>
            <a:ext cx="1871120" cy="1736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1999"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1"/>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11"/>
                                        </p:tgtEl>
                                      </p:cBhvr>
                                    </p:cmd>
                                  </p:childTnLst>
                                </p:cTn>
                              </p:par>
                            </p:childTnLst>
                          </p:cTn>
                        </p:par>
                      </p:childTnLst>
                    </p:cTn>
                  </p:par>
                </p:childTnLst>
              </p:cTn>
              <p:nextCondLst>
                <p:cond evt="onClick" delay="0">
                  <p:tgtEl>
                    <p:spTgt spid="11"/>
                  </p:tgtEl>
                </p:cond>
              </p:nextCondLst>
            </p:seq>
            <p:video>
              <p:cMediaNode vol="80000">
                <p:cTn id="12" repeatCount="indefinite" fill="hold" display="0">
                  <p:stCondLst>
                    <p:cond delay="indefinite"/>
                  </p:stCondLst>
                </p:cTn>
                <p:tgtEl>
                  <p:spTgt spid="11"/>
                </p:tgtEl>
              </p:cMediaNode>
            </p:vide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missing in mouse models?</a:t>
            </a:r>
          </a:p>
        </p:txBody>
      </p:sp>
      <p:sp>
        <p:nvSpPr>
          <p:cNvPr id="3" name="Content Placeholder 2"/>
          <p:cNvSpPr>
            <a:spLocks noGrp="1"/>
          </p:cNvSpPr>
          <p:nvPr>
            <p:ph idx="1"/>
          </p:nvPr>
        </p:nvSpPr>
        <p:spPr/>
        <p:txBody>
          <a:bodyPr/>
          <a:lstStyle/>
          <a:p>
            <a:r>
              <a:rPr lang="en-US" dirty="0"/>
              <a:t>Long latency periods</a:t>
            </a:r>
          </a:p>
          <a:p>
            <a:r>
              <a:rPr lang="en-US" dirty="0"/>
              <a:t>Genomic instability</a:t>
            </a:r>
          </a:p>
          <a:p>
            <a:r>
              <a:rPr lang="en-US" dirty="0"/>
              <a:t>Tumor heterogeneity</a:t>
            </a:r>
          </a:p>
          <a:p>
            <a:r>
              <a:rPr lang="en-US" dirty="0"/>
              <a:t>Microenvironment heterogeneity</a:t>
            </a:r>
          </a:p>
          <a:p>
            <a:r>
              <a:rPr lang="en-US" dirty="0"/>
              <a:t>Metastatic patterns</a:t>
            </a:r>
          </a:p>
          <a:p>
            <a:r>
              <a:rPr lang="en-US" dirty="0"/>
              <a:t>Often young mice used</a:t>
            </a:r>
          </a:p>
          <a:p>
            <a:r>
              <a:rPr lang="en-US" dirty="0"/>
              <a:t>Often lean mice used</a:t>
            </a:r>
          </a:p>
          <a:p>
            <a:r>
              <a:rPr lang="en-US" dirty="0"/>
              <a:t>Often immunocompromised mice used</a:t>
            </a:r>
          </a:p>
          <a:p>
            <a:r>
              <a:rPr lang="en-US" dirty="0"/>
              <a:t>Differences in the immune system</a:t>
            </a:r>
          </a:p>
          <a:p>
            <a:endParaRPr lang="en-US" dirty="0"/>
          </a:p>
        </p:txBody>
      </p:sp>
      <p:pic>
        <p:nvPicPr>
          <p:cNvPr id="5" name="Picture 4" descr="logo_1_cmyk.eps">
            <a:extLst>
              <a:ext uri="{FF2B5EF4-FFF2-40B4-BE49-F238E27FC236}">
                <a16:creationId xmlns:a16="http://schemas.microsoft.com/office/drawing/2014/main" id="{63A90393-0F84-CD4C-970B-A9B6C399435D}"/>
              </a:ext>
            </a:extLst>
          </p:cNvPr>
          <p:cNvPicPr>
            <a:picLocks noChangeAspect="1"/>
          </p:cNvPicPr>
          <p:nvPr/>
        </p:nvPicPr>
        <p:blipFill>
          <a:blip r:embed="rId2"/>
          <a:stretch>
            <a:fillRect/>
          </a:stretch>
        </p:blipFill>
        <p:spPr>
          <a:xfrm>
            <a:off x="7111666" y="4762500"/>
            <a:ext cx="2000250" cy="36195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Tumor microenvironment</a:t>
            </a:r>
          </a:p>
        </p:txBody>
      </p:sp>
      <p:sp>
        <p:nvSpPr>
          <p:cNvPr id="3" name="Content Placeholder 2"/>
          <p:cNvSpPr>
            <a:spLocks noGrp="1"/>
          </p:cNvSpPr>
          <p:nvPr>
            <p:ph idx="1"/>
          </p:nvPr>
        </p:nvSpPr>
        <p:spPr>
          <a:xfrm>
            <a:off x="457200" y="1331394"/>
            <a:ext cx="4648200" cy="3469207"/>
          </a:xfrm>
        </p:spPr>
        <p:txBody>
          <a:bodyPr/>
          <a:lstStyle/>
          <a:p>
            <a:r>
              <a:rPr lang="en-US" dirty="0"/>
              <a:t>Tumor cells</a:t>
            </a:r>
          </a:p>
          <a:p>
            <a:r>
              <a:rPr lang="en-US" dirty="0"/>
              <a:t>Stromal cells</a:t>
            </a:r>
          </a:p>
          <a:p>
            <a:r>
              <a:rPr lang="en-US" dirty="0"/>
              <a:t>Immune cells</a:t>
            </a:r>
          </a:p>
          <a:p>
            <a:r>
              <a:rPr lang="en-US" dirty="0"/>
              <a:t>Vasculature</a:t>
            </a:r>
          </a:p>
        </p:txBody>
      </p:sp>
      <p:pic>
        <p:nvPicPr>
          <p:cNvPr id="4" name="Picture 3"/>
          <p:cNvPicPr>
            <a:picLocks noChangeAspect="1"/>
          </p:cNvPicPr>
          <p:nvPr/>
        </p:nvPicPr>
        <p:blipFill>
          <a:blip r:embed="rId3"/>
          <a:stretch>
            <a:fillRect/>
          </a:stretch>
        </p:blipFill>
        <p:spPr>
          <a:xfrm>
            <a:off x="5105400" y="1267736"/>
            <a:ext cx="3810000" cy="3421719"/>
          </a:xfrm>
          <a:prstGeom prst="rect">
            <a:avLst/>
          </a:prstGeom>
        </p:spPr>
      </p:pic>
      <p:sp>
        <p:nvSpPr>
          <p:cNvPr id="5" name="TextBox 4"/>
          <p:cNvSpPr txBox="1"/>
          <p:nvPr/>
        </p:nvSpPr>
        <p:spPr>
          <a:xfrm>
            <a:off x="4008120" y="4684990"/>
            <a:ext cx="5105400" cy="430887"/>
          </a:xfrm>
          <a:prstGeom prst="rect">
            <a:avLst/>
          </a:prstGeom>
          <a:noFill/>
        </p:spPr>
        <p:txBody>
          <a:bodyPr wrap="square" rtlCol="0">
            <a:spAutoFit/>
          </a:bodyPr>
          <a:lstStyle/>
          <a:p>
            <a:r>
              <a:rPr lang="en-US" sz="1100" dirty="0" err="1"/>
              <a:t>Junttila</a:t>
            </a:r>
            <a:r>
              <a:rPr lang="en-US" sz="1100" dirty="0"/>
              <a:t> MR, de </a:t>
            </a:r>
            <a:r>
              <a:rPr lang="en-US" sz="1100" dirty="0" err="1"/>
              <a:t>Sauvage</a:t>
            </a:r>
            <a:r>
              <a:rPr lang="en-US" sz="1100" dirty="0"/>
              <a:t> FJ. Influence of </a:t>
            </a:r>
            <a:r>
              <a:rPr lang="en-US" sz="1100" dirty="0" err="1"/>
              <a:t>tumour</a:t>
            </a:r>
            <a:r>
              <a:rPr lang="en-US" sz="1100" dirty="0"/>
              <a:t> micro-environment heterogeneity on therapeutic response. Nature. 2013 Sep 19;501(7467)</a:t>
            </a:r>
          </a:p>
        </p:txBody>
      </p:sp>
    </p:spTree>
    <p:extLst>
      <p:ext uri="{BB962C8B-B14F-4D97-AF65-F5344CB8AC3E}">
        <p14:creationId xmlns:p14="http://schemas.microsoft.com/office/powerpoint/2010/main" val="4604465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Immune system similarities to human</a:t>
            </a:r>
          </a:p>
        </p:txBody>
      </p:sp>
      <p:sp>
        <p:nvSpPr>
          <p:cNvPr id="3" name="Content Placeholder 2"/>
          <p:cNvSpPr>
            <a:spLocks noGrp="1"/>
          </p:cNvSpPr>
          <p:nvPr>
            <p:ph idx="1"/>
          </p:nvPr>
        </p:nvSpPr>
        <p:spPr/>
        <p:txBody>
          <a:bodyPr/>
          <a:lstStyle/>
          <a:p>
            <a:r>
              <a:rPr lang="en-US" dirty="0"/>
              <a:t>Canine immune system is genetically and developmentally much more similar to humans than rodent models </a:t>
            </a:r>
          </a:p>
          <a:p>
            <a:pPr lvl="1"/>
            <a:r>
              <a:rPr lang="en-US" dirty="0" err="1"/>
              <a:t>Eg</a:t>
            </a:r>
            <a:r>
              <a:rPr lang="en-US" dirty="0"/>
              <a:t>. TLR8 non functional in rodent</a:t>
            </a:r>
          </a:p>
          <a:p>
            <a:pPr lvl="2"/>
            <a:r>
              <a:rPr lang="en-US" dirty="0"/>
              <a:t>Unlike humans and dogs</a:t>
            </a:r>
          </a:p>
          <a:p>
            <a:r>
              <a:rPr lang="en-US" dirty="0"/>
              <a:t>Tumors develop in spontaneous dog model in the face of intact immune system</a:t>
            </a:r>
          </a:p>
          <a:p>
            <a:pPr lvl="1"/>
            <a:r>
              <a:rPr lang="en-US" dirty="0"/>
              <a:t>Chronic inflammation</a:t>
            </a:r>
          </a:p>
          <a:p>
            <a:r>
              <a:rPr lang="en-US" dirty="0"/>
              <a:t>Complexity of tumor immunity and suppression replicated</a:t>
            </a:r>
          </a:p>
          <a:p>
            <a:pPr lvl="1"/>
            <a:r>
              <a:rPr lang="en-US" dirty="0"/>
              <a:t>CD8+ T cells, </a:t>
            </a:r>
            <a:r>
              <a:rPr lang="en-US" dirty="0" err="1"/>
              <a:t>Tregs</a:t>
            </a:r>
            <a:r>
              <a:rPr lang="en-US" dirty="0"/>
              <a:t>, NK cells, APCs, Dendritic cells </a:t>
            </a:r>
            <a:r>
              <a:rPr lang="en-US" dirty="0" err="1"/>
              <a:t>etc</a:t>
            </a:r>
            <a:endParaRPr lang="en-US" dirty="0"/>
          </a:p>
          <a:p>
            <a:endParaRPr lang="en-US" dirty="0"/>
          </a:p>
        </p:txBody>
      </p:sp>
      <p:pic>
        <p:nvPicPr>
          <p:cNvPr id="5" name="Picture 4" descr="logo_1_cmyk.eps">
            <a:extLst>
              <a:ext uri="{FF2B5EF4-FFF2-40B4-BE49-F238E27FC236}">
                <a16:creationId xmlns:a16="http://schemas.microsoft.com/office/drawing/2014/main" id="{154A2297-E459-AD4F-B5BB-7E71A88558E5}"/>
              </a:ext>
            </a:extLst>
          </p:cNvPr>
          <p:cNvPicPr>
            <a:picLocks noChangeAspect="1"/>
          </p:cNvPicPr>
          <p:nvPr/>
        </p:nvPicPr>
        <p:blipFill>
          <a:blip r:embed="rId2"/>
          <a:stretch>
            <a:fillRect/>
          </a:stretch>
        </p:blipFill>
        <p:spPr>
          <a:xfrm>
            <a:off x="7111666" y="4762500"/>
            <a:ext cx="2000250" cy="36195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Advantages of dog models</a:t>
            </a:r>
          </a:p>
        </p:txBody>
      </p:sp>
      <p:sp>
        <p:nvSpPr>
          <p:cNvPr id="3" name="Content Placeholder 2"/>
          <p:cNvSpPr>
            <a:spLocks noGrp="1"/>
          </p:cNvSpPr>
          <p:nvPr>
            <p:ph idx="1"/>
          </p:nvPr>
        </p:nvSpPr>
        <p:spPr/>
        <p:txBody>
          <a:bodyPr>
            <a:normAutofit lnSpcReduction="10000"/>
          </a:bodyPr>
          <a:lstStyle/>
          <a:p>
            <a:r>
              <a:rPr lang="en-US" dirty="0"/>
              <a:t>Spontaneous tumor development</a:t>
            </a:r>
          </a:p>
          <a:p>
            <a:r>
              <a:rPr lang="en-US" dirty="0"/>
              <a:t>Similar tumor microenvironment</a:t>
            </a:r>
          </a:p>
          <a:p>
            <a:r>
              <a:rPr lang="en-US" dirty="0"/>
              <a:t>Intact immune systems</a:t>
            </a:r>
          </a:p>
          <a:p>
            <a:r>
              <a:rPr lang="en-US" dirty="0"/>
              <a:t>More similar </a:t>
            </a:r>
            <a:r>
              <a:rPr lang="en-US"/>
              <a:t>toxicity profiles</a:t>
            </a:r>
            <a:endParaRPr lang="en-US" dirty="0"/>
          </a:p>
          <a:p>
            <a:r>
              <a:rPr lang="en-US" dirty="0"/>
              <a:t>Larger size</a:t>
            </a:r>
          </a:p>
          <a:p>
            <a:pPr lvl="1"/>
            <a:r>
              <a:rPr lang="en-US" dirty="0"/>
              <a:t>Immunotherapy Trials</a:t>
            </a:r>
          </a:p>
          <a:p>
            <a:pPr lvl="1"/>
            <a:r>
              <a:rPr lang="en-US" dirty="0"/>
              <a:t>Development of medical procedures</a:t>
            </a:r>
          </a:p>
          <a:p>
            <a:pPr lvl="1"/>
            <a:r>
              <a:rPr lang="en-US" dirty="0"/>
              <a:t>Radiotherapy Trials</a:t>
            </a:r>
          </a:p>
          <a:p>
            <a:pPr lvl="1"/>
            <a:r>
              <a:rPr lang="en-US" dirty="0"/>
              <a:t>New Device and Drug Delivery Trials</a:t>
            </a:r>
          </a:p>
        </p:txBody>
      </p:sp>
      <p:pic>
        <p:nvPicPr>
          <p:cNvPr id="4" name="Picture 3" descr="logo_1_cmyk.eps"/>
          <p:cNvPicPr>
            <a:picLocks noChangeAspect="1"/>
          </p:cNvPicPr>
          <p:nvPr/>
        </p:nvPicPr>
        <p:blipFill>
          <a:blip r:embed="rId2"/>
          <a:stretch>
            <a:fillRect/>
          </a:stretch>
        </p:blipFill>
        <p:spPr>
          <a:xfrm>
            <a:off x="7111666" y="4762500"/>
            <a:ext cx="2000250" cy="36195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38972"/>
            <a:ext cx="8229600" cy="857250"/>
          </a:xfrm>
        </p:spPr>
        <p:txBody>
          <a:bodyPr>
            <a:noAutofit/>
          </a:bodyPr>
          <a:lstStyle/>
          <a:p>
            <a:r>
              <a:rPr lang="en-US" sz="2400" dirty="0"/>
              <a:t>Administrative Supplements for P30 Grant to Support Research in Canine Immunotherapy</a:t>
            </a:r>
          </a:p>
        </p:txBody>
      </p:sp>
      <p:sp>
        <p:nvSpPr>
          <p:cNvPr id="3" name="Content Placeholder 2"/>
          <p:cNvSpPr>
            <a:spLocks noGrp="1"/>
          </p:cNvSpPr>
          <p:nvPr>
            <p:ph idx="1"/>
          </p:nvPr>
        </p:nvSpPr>
        <p:spPr>
          <a:xfrm>
            <a:off x="381000" y="1200150"/>
            <a:ext cx="8613774" cy="3315211"/>
          </a:xfrm>
        </p:spPr>
        <p:txBody>
          <a:bodyPr/>
          <a:lstStyle/>
          <a:p>
            <a:r>
              <a:rPr lang="en-US" sz="1800" dirty="0"/>
              <a:t>Collaboration of NCI-Designated Cancer Centers and Veterinary Medical Colleges. $</a:t>
            </a:r>
            <a:r>
              <a:rPr lang="is-IS" sz="1800" dirty="0"/>
              <a:t>318,472 Direct Costs; </a:t>
            </a:r>
            <a:r>
              <a:rPr lang="en-US" sz="1800" dirty="0"/>
              <a:t>13 investigators combining several programs</a:t>
            </a:r>
            <a:endParaRPr lang="is-IS" dirty="0"/>
          </a:p>
          <a:p>
            <a:r>
              <a:rPr lang="en-US" sz="1600" b="1" i="1" dirty="0"/>
              <a:t>Genomic Analysis of Canine High Grade Gliomas, Melanomas, and Osteosarcomas </a:t>
            </a:r>
            <a:endParaRPr lang="en-US" sz="1600" dirty="0"/>
          </a:p>
          <a:p>
            <a:pPr lvl="1"/>
            <a:r>
              <a:rPr lang="en-US" sz="1400" i="1" dirty="0"/>
              <a:t>Whole exome sequencing for analysis of non-synonymous somatic mutational load and </a:t>
            </a:r>
            <a:r>
              <a:rPr lang="en-US" sz="1400" i="1" dirty="0" err="1"/>
              <a:t>RNAseq</a:t>
            </a:r>
            <a:r>
              <a:rPr lang="en-US" sz="1400" i="1" dirty="0"/>
              <a:t> expression analysis for mutational load and DLA typing. 30 banked and 5 new samples.</a:t>
            </a:r>
            <a:endParaRPr lang="en-US" sz="1400" dirty="0"/>
          </a:p>
          <a:p>
            <a:r>
              <a:rPr lang="en-US" sz="1600" b="1" dirty="0" err="1"/>
              <a:t>Immunophenotyping</a:t>
            </a:r>
            <a:r>
              <a:rPr lang="en-US" sz="1600" b="1" dirty="0"/>
              <a:t> and Analysis of TME</a:t>
            </a:r>
          </a:p>
          <a:p>
            <a:pPr lvl="1"/>
            <a:endParaRPr lang="en-US" dirty="0"/>
          </a:p>
        </p:txBody>
      </p:sp>
      <p:pic>
        <p:nvPicPr>
          <p:cNvPr id="8" name="Picture 7"/>
          <p:cNvPicPr>
            <a:picLocks noChangeAspect="1"/>
          </p:cNvPicPr>
          <p:nvPr/>
        </p:nvPicPr>
        <p:blipFill>
          <a:blip r:embed="rId2"/>
          <a:stretch>
            <a:fillRect/>
          </a:stretch>
        </p:blipFill>
        <p:spPr>
          <a:xfrm>
            <a:off x="1593947" y="3084844"/>
            <a:ext cx="2464292" cy="1869962"/>
          </a:xfrm>
          <a:prstGeom prst="rect">
            <a:avLst/>
          </a:prstGeom>
        </p:spPr>
      </p:pic>
      <p:pic>
        <p:nvPicPr>
          <p:cNvPr id="9" name="Picture 8"/>
          <p:cNvPicPr>
            <a:picLocks noChangeAspect="1"/>
          </p:cNvPicPr>
          <p:nvPr/>
        </p:nvPicPr>
        <p:blipFill>
          <a:blip r:embed="rId3"/>
          <a:stretch>
            <a:fillRect/>
          </a:stretch>
        </p:blipFill>
        <p:spPr>
          <a:xfrm>
            <a:off x="5142767" y="2697480"/>
            <a:ext cx="2512093" cy="2367858"/>
          </a:xfrm>
          <a:prstGeom prst="rect">
            <a:avLst/>
          </a:prstGeom>
        </p:spPr>
      </p:pic>
    </p:spTree>
    <p:extLst>
      <p:ext uri="{BB962C8B-B14F-4D97-AF65-F5344CB8AC3E}">
        <p14:creationId xmlns:p14="http://schemas.microsoft.com/office/powerpoint/2010/main" val="39955366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4320791" y="1124075"/>
            <a:ext cx="4750183" cy="1900479"/>
          </a:xfrm>
          <a:prstGeom prst="roundRect">
            <a:avLst/>
          </a:prstGeom>
          <a:solidFill>
            <a:schemeClr val="bg2"/>
          </a:solidFill>
          <a:ln>
            <a:solidFill>
              <a:schemeClr val="accent5">
                <a:lumMod val="1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0211" y="114300"/>
            <a:ext cx="8934410" cy="857250"/>
          </a:xfrm>
        </p:spPr>
        <p:txBody>
          <a:bodyPr>
            <a:noAutofit/>
          </a:bodyPr>
          <a:lstStyle/>
          <a:p>
            <a:r>
              <a:rPr lang="en-US" sz="2400" dirty="0"/>
              <a:t>Radiotherapy enhances natural killer cell cytotoxicity and localization in pre-clinical canine sarcomas and first-in-dog clinical trial</a:t>
            </a:r>
          </a:p>
        </p:txBody>
      </p:sp>
      <p:grpSp>
        <p:nvGrpSpPr>
          <p:cNvPr id="37" name="Group 36"/>
          <p:cNvGrpSpPr/>
          <p:nvPr/>
        </p:nvGrpSpPr>
        <p:grpSpPr>
          <a:xfrm>
            <a:off x="4440818" y="1277558"/>
            <a:ext cx="4474464" cy="1590817"/>
            <a:chOff x="383101" y="1732361"/>
            <a:chExt cx="4265099" cy="1316480"/>
          </a:xfrm>
          <a:solidFill>
            <a:schemeClr val="bg1"/>
          </a:solidFill>
        </p:grpSpPr>
        <p:sp>
          <p:nvSpPr>
            <p:cNvPr id="6" name="Right Arrow 5"/>
            <p:cNvSpPr/>
            <p:nvPr/>
          </p:nvSpPr>
          <p:spPr>
            <a:xfrm>
              <a:off x="626905" y="2042058"/>
              <a:ext cx="1529594" cy="91440"/>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b="1">
                <a:latin typeface="Arial" panose="020B0604020202020204" pitchFamily="34" charset="0"/>
                <a:cs typeface="Arial" panose="020B0604020202020204" pitchFamily="34" charset="0"/>
              </a:endParaRPr>
            </a:p>
          </p:txBody>
        </p:sp>
        <p:sp>
          <p:nvSpPr>
            <p:cNvPr id="7" name="TextBox 6"/>
            <p:cNvSpPr txBox="1"/>
            <p:nvPr/>
          </p:nvSpPr>
          <p:spPr>
            <a:xfrm>
              <a:off x="733526" y="1801611"/>
              <a:ext cx="1366080" cy="200055"/>
            </a:xfrm>
            <a:prstGeom prst="rect">
              <a:avLst/>
            </a:prstGeom>
            <a:grpFill/>
            <a:ln>
              <a:solidFill>
                <a:schemeClr val="tx1"/>
              </a:solidFill>
            </a:ln>
          </p:spPr>
          <p:txBody>
            <a:bodyPr wrap="none" rtlCol="0">
              <a:spAutoFit/>
            </a:bodyPr>
            <a:lstStyle/>
            <a:p>
              <a:r>
                <a:rPr lang="en-US" sz="700" b="1" dirty="0">
                  <a:latin typeface="Arial" panose="020B0604020202020204" pitchFamily="34" charset="0"/>
                  <a:cs typeface="Arial" panose="020B0604020202020204" pitchFamily="34" charset="0"/>
                </a:rPr>
                <a:t>Weekly RT (9 </a:t>
              </a:r>
              <a:r>
                <a:rPr lang="en-US" sz="700" b="1" dirty="0" err="1">
                  <a:latin typeface="Arial" panose="020B0604020202020204" pitchFamily="34" charset="0"/>
                  <a:cs typeface="Arial" panose="020B0604020202020204" pitchFamily="34" charset="0"/>
                </a:rPr>
                <a:t>Gy</a:t>
              </a:r>
              <a:r>
                <a:rPr lang="en-US" sz="700" b="1" dirty="0">
                  <a:latin typeface="Arial" panose="020B0604020202020204" pitchFamily="34" charset="0"/>
                  <a:cs typeface="Arial" panose="020B0604020202020204" pitchFamily="34" charset="0"/>
                </a:rPr>
                <a:t>) x 4 weeks</a:t>
              </a:r>
            </a:p>
          </p:txBody>
        </p:sp>
        <p:sp>
          <p:nvSpPr>
            <p:cNvPr id="8" name="TextBox 7"/>
            <p:cNvSpPr txBox="1"/>
            <p:nvPr/>
          </p:nvSpPr>
          <p:spPr>
            <a:xfrm rot="16200000">
              <a:off x="263357" y="1988638"/>
              <a:ext cx="439544" cy="200055"/>
            </a:xfrm>
            <a:prstGeom prst="rect">
              <a:avLst/>
            </a:prstGeom>
            <a:grpFill/>
            <a:ln>
              <a:solidFill>
                <a:schemeClr val="tx1"/>
              </a:solidFill>
            </a:ln>
          </p:spPr>
          <p:txBody>
            <a:bodyPr wrap="none" rtlCol="0">
              <a:spAutoFit/>
            </a:bodyPr>
            <a:lstStyle/>
            <a:p>
              <a:r>
                <a:rPr lang="en-US" sz="700" b="1" dirty="0">
                  <a:latin typeface="Arial" panose="020B0604020202020204" pitchFamily="34" charset="0"/>
                  <a:cs typeface="Arial" panose="020B0604020202020204" pitchFamily="34" charset="0"/>
                </a:rPr>
                <a:t>Enroll</a:t>
              </a:r>
            </a:p>
          </p:txBody>
        </p:sp>
        <p:cxnSp>
          <p:nvCxnSpPr>
            <p:cNvPr id="9" name="Straight Connector 7"/>
            <p:cNvCxnSpPr>
              <a:cxnSpLocks noChangeShapeType="1"/>
            </p:cNvCxnSpPr>
            <p:nvPr/>
          </p:nvCxnSpPr>
          <p:spPr bwMode="auto">
            <a:xfrm>
              <a:off x="914400" y="2093078"/>
              <a:ext cx="0" cy="158982"/>
            </a:xfrm>
            <a:prstGeom prst="line">
              <a:avLst/>
            </a:prstGeom>
            <a:grpFill/>
            <a:ln>
              <a:solidFill>
                <a:schemeClr val="tx1"/>
              </a:solidFill>
              <a:headEnd/>
              <a:tailEnd/>
            </a:ln>
          </p:spPr>
          <p:style>
            <a:lnRef idx="2">
              <a:schemeClr val="dk1"/>
            </a:lnRef>
            <a:fillRef idx="0">
              <a:schemeClr val="dk1"/>
            </a:fillRef>
            <a:effectRef idx="1">
              <a:schemeClr val="dk1"/>
            </a:effectRef>
            <a:fontRef idx="minor">
              <a:schemeClr val="tx1"/>
            </a:fontRef>
          </p:style>
        </p:cxnSp>
        <p:cxnSp>
          <p:nvCxnSpPr>
            <p:cNvPr id="10" name="Straight Connector 7"/>
            <p:cNvCxnSpPr>
              <a:cxnSpLocks noChangeShapeType="1"/>
            </p:cNvCxnSpPr>
            <p:nvPr/>
          </p:nvCxnSpPr>
          <p:spPr bwMode="auto">
            <a:xfrm>
              <a:off x="1297482" y="2093078"/>
              <a:ext cx="0" cy="158982"/>
            </a:xfrm>
            <a:prstGeom prst="line">
              <a:avLst/>
            </a:prstGeom>
            <a:grpFill/>
            <a:ln>
              <a:solidFill>
                <a:schemeClr val="tx1"/>
              </a:solidFill>
              <a:headEnd/>
              <a:tailEnd/>
            </a:ln>
          </p:spPr>
          <p:style>
            <a:lnRef idx="2">
              <a:schemeClr val="dk1"/>
            </a:lnRef>
            <a:fillRef idx="0">
              <a:schemeClr val="dk1"/>
            </a:fillRef>
            <a:effectRef idx="1">
              <a:schemeClr val="dk1"/>
            </a:effectRef>
            <a:fontRef idx="minor">
              <a:schemeClr val="tx1"/>
            </a:fontRef>
          </p:style>
        </p:cxnSp>
        <p:cxnSp>
          <p:nvCxnSpPr>
            <p:cNvPr id="11" name="Straight Connector 10"/>
            <p:cNvCxnSpPr>
              <a:cxnSpLocks noChangeShapeType="1"/>
            </p:cNvCxnSpPr>
            <p:nvPr/>
          </p:nvCxnSpPr>
          <p:spPr bwMode="auto">
            <a:xfrm>
              <a:off x="1680564" y="2093078"/>
              <a:ext cx="0" cy="158982"/>
            </a:xfrm>
            <a:prstGeom prst="line">
              <a:avLst/>
            </a:prstGeom>
            <a:grpFill/>
            <a:ln>
              <a:solidFill>
                <a:schemeClr val="tx1"/>
              </a:solidFill>
              <a:headEnd/>
              <a:tailEnd/>
            </a:ln>
          </p:spPr>
          <p:style>
            <a:lnRef idx="2">
              <a:schemeClr val="dk1"/>
            </a:lnRef>
            <a:fillRef idx="0">
              <a:schemeClr val="dk1"/>
            </a:fillRef>
            <a:effectRef idx="1">
              <a:schemeClr val="dk1"/>
            </a:effectRef>
            <a:fontRef idx="minor">
              <a:schemeClr val="tx1"/>
            </a:fontRef>
          </p:style>
        </p:cxnSp>
        <p:cxnSp>
          <p:nvCxnSpPr>
            <p:cNvPr id="12" name="Straight Connector 11"/>
            <p:cNvCxnSpPr>
              <a:cxnSpLocks noChangeShapeType="1"/>
            </p:cNvCxnSpPr>
            <p:nvPr/>
          </p:nvCxnSpPr>
          <p:spPr bwMode="auto">
            <a:xfrm>
              <a:off x="1987445" y="2093078"/>
              <a:ext cx="0" cy="158982"/>
            </a:xfrm>
            <a:prstGeom prst="line">
              <a:avLst/>
            </a:prstGeom>
            <a:grpFill/>
            <a:ln>
              <a:solidFill>
                <a:schemeClr val="tx1"/>
              </a:solidFill>
              <a:headEnd/>
              <a:tailEnd/>
            </a:ln>
          </p:spPr>
          <p:style>
            <a:lnRef idx="2">
              <a:schemeClr val="dk1"/>
            </a:lnRef>
            <a:fillRef idx="0">
              <a:schemeClr val="dk1"/>
            </a:fillRef>
            <a:effectRef idx="1">
              <a:schemeClr val="dk1"/>
            </a:effectRef>
            <a:fontRef idx="minor">
              <a:schemeClr val="tx1"/>
            </a:fontRef>
          </p:style>
        </p:cxnSp>
        <p:sp>
          <p:nvSpPr>
            <p:cNvPr id="13" name="TextBox 26"/>
            <p:cNvSpPr txBox="1">
              <a:spLocks noChangeArrowheads="1"/>
            </p:cNvSpPr>
            <p:nvPr/>
          </p:nvSpPr>
          <p:spPr bwMode="auto">
            <a:xfrm>
              <a:off x="810035" y="2255867"/>
              <a:ext cx="303288" cy="200055"/>
            </a:xfrm>
            <a:prstGeom prst="rect">
              <a:avLst/>
            </a:prstGeom>
            <a:grpFill/>
            <a:ln w="9525">
              <a:solidFill>
                <a:schemeClr val="tx1"/>
              </a:solidFill>
              <a:miter lim="800000"/>
              <a:headEnd/>
              <a:tailEnd/>
            </a:ln>
            <a:extLst/>
          </p:spPr>
          <p:txBody>
            <a:bodyPr wrap="none" anchor="b">
              <a:spAutoFit/>
            </a:bodyPr>
            <a:lstStyle>
              <a:lvl1pPr eaLnBrk="0" hangingPunct="0">
                <a:defRPr>
                  <a:solidFill>
                    <a:srgbClr val="FFFF00"/>
                  </a:solidFill>
                  <a:latin typeface="Arial" charset="0"/>
                </a:defRPr>
              </a:lvl1pPr>
              <a:lvl2pPr marL="742950" indent="-285750" eaLnBrk="0" hangingPunct="0">
                <a:defRPr>
                  <a:solidFill>
                    <a:srgbClr val="FFFF00"/>
                  </a:solidFill>
                  <a:latin typeface="Arial" charset="0"/>
                </a:defRPr>
              </a:lvl2pPr>
              <a:lvl3pPr marL="1143000" indent="-228600" eaLnBrk="0" hangingPunct="0">
                <a:defRPr>
                  <a:solidFill>
                    <a:srgbClr val="FFFF00"/>
                  </a:solidFill>
                  <a:latin typeface="Arial" charset="0"/>
                </a:defRPr>
              </a:lvl3pPr>
              <a:lvl4pPr marL="1600200" indent="-228600" eaLnBrk="0" hangingPunct="0">
                <a:defRPr>
                  <a:solidFill>
                    <a:srgbClr val="FFFF00"/>
                  </a:solidFill>
                  <a:latin typeface="Arial" charset="0"/>
                </a:defRPr>
              </a:lvl4pPr>
              <a:lvl5pPr marL="2057400" indent="-228600" eaLnBrk="0" hangingPunct="0">
                <a:defRPr>
                  <a:solidFill>
                    <a:srgbClr val="FFFF00"/>
                  </a:solidFill>
                  <a:latin typeface="Arial" charset="0"/>
                </a:defRPr>
              </a:lvl5pPr>
              <a:lvl6pPr marL="2514600" indent="-228600" eaLnBrk="0" fontAlgn="base" hangingPunct="0">
                <a:spcBef>
                  <a:spcPct val="0"/>
                </a:spcBef>
                <a:spcAft>
                  <a:spcPct val="0"/>
                </a:spcAft>
                <a:defRPr>
                  <a:solidFill>
                    <a:srgbClr val="FFFF00"/>
                  </a:solidFill>
                  <a:latin typeface="Arial" charset="0"/>
                </a:defRPr>
              </a:lvl6pPr>
              <a:lvl7pPr marL="2971800" indent="-228600" eaLnBrk="0" fontAlgn="base" hangingPunct="0">
                <a:spcBef>
                  <a:spcPct val="0"/>
                </a:spcBef>
                <a:spcAft>
                  <a:spcPct val="0"/>
                </a:spcAft>
                <a:defRPr>
                  <a:solidFill>
                    <a:srgbClr val="FFFF00"/>
                  </a:solidFill>
                  <a:latin typeface="Arial" charset="0"/>
                </a:defRPr>
              </a:lvl7pPr>
              <a:lvl8pPr marL="3429000" indent="-228600" eaLnBrk="0" fontAlgn="base" hangingPunct="0">
                <a:spcBef>
                  <a:spcPct val="0"/>
                </a:spcBef>
                <a:spcAft>
                  <a:spcPct val="0"/>
                </a:spcAft>
                <a:defRPr>
                  <a:solidFill>
                    <a:srgbClr val="FFFF00"/>
                  </a:solidFill>
                  <a:latin typeface="Arial" charset="0"/>
                </a:defRPr>
              </a:lvl8pPr>
              <a:lvl9pPr marL="3886200" indent="-228600" eaLnBrk="0" fontAlgn="base" hangingPunct="0">
                <a:spcBef>
                  <a:spcPct val="0"/>
                </a:spcBef>
                <a:spcAft>
                  <a:spcPct val="0"/>
                </a:spcAft>
                <a:defRPr>
                  <a:solidFill>
                    <a:srgbClr val="FFFF00"/>
                  </a:solidFill>
                  <a:latin typeface="Arial" charset="0"/>
                </a:defRPr>
              </a:lvl9pPr>
            </a:lstStyle>
            <a:p>
              <a:pPr eaLnBrk="1" hangingPunct="1"/>
              <a:r>
                <a:rPr lang="en-US" altLang="en-US" sz="700" b="1" dirty="0">
                  <a:solidFill>
                    <a:schemeClr val="tx1"/>
                  </a:solidFill>
                  <a:latin typeface="Arial" panose="020B0604020202020204" pitchFamily="34" charset="0"/>
                  <a:cs typeface="Arial" panose="020B0604020202020204" pitchFamily="34" charset="0"/>
                </a:rPr>
                <a:t>RT</a:t>
              </a:r>
            </a:p>
          </p:txBody>
        </p:sp>
        <p:sp>
          <p:nvSpPr>
            <p:cNvPr id="14" name="TextBox 26"/>
            <p:cNvSpPr txBox="1">
              <a:spLocks noChangeArrowheads="1"/>
            </p:cNvSpPr>
            <p:nvPr/>
          </p:nvSpPr>
          <p:spPr bwMode="auto">
            <a:xfrm>
              <a:off x="1143000" y="2255867"/>
              <a:ext cx="303288" cy="200055"/>
            </a:xfrm>
            <a:prstGeom prst="rect">
              <a:avLst/>
            </a:prstGeom>
            <a:grpFill/>
            <a:ln w="9525">
              <a:solidFill>
                <a:schemeClr val="tx1"/>
              </a:solidFill>
              <a:miter lim="800000"/>
              <a:headEnd/>
              <a:tailEnd/>
            </a:ln>
            <a:extLst/>
          </p:spPr>
          <p:txBody>
            <a:bodyPr wrap="none" anchor="b">
              <a:spAutoFit/>
            </a:bodyPr>
            <a:lstStyle>
              <a:lvl1pPr eaLnBrk="0" hangingPunct="0">
                <a:defRPr>
                  <a:solidFill>
                    <a:srgbClr val="FFFF00"/>
                  </a:solidFill>
                  <a:latin typeface="Arial" charset="0"/>
                </a:defRPr>
              </a:lvl1pPr>
              <a:lvl2pPr marL="742950" indent="-285750" eaLnBrk="0" hangingPunct="0">
                <a:defRPr>
                  <a:solidFill>
                    <a:srgbClr val="FFFF00"/>
                  </a:solidFill>
                  <a:latin typeface="Arial" charset="0"/>
                </a:defRPr>
              </a:lvl2pPr>
              <a:lvl3pPr marL="1143000" indent="-228600" eaLnBrk="0" hangingPunct="0">
                <a:defRPr>
                  <a:solidFill>
                    <a:srgbClr val="FFFF00"/>
                  </a:solidFill>
                  <a:latin typeface="Arial" charset="0"/>
                </a:defRPr>
              </a:lvl3pPr>
              <a:lvl4pPr marL="1600200" indent="-228600" eaLnBrk="0" hangingPunct="0">
                <a:defRPr>
                  <a:solidFill>
                    <a:srgbClr val="FFFF00"/>
                  </a:solidFill>
                  <a:latin typeface="Arial" charset="0"/>
                </a:defRPr>
              </a:lvl4pPr>
              <a:lvl5pPr marL="2057400" indent="-228600" eaLnBrk="0" hangingPunct="0">
                <a:defRPr>
                  <a:solidFill>
                    <a:srgbClr val="FFFF00"/>
                  </a:solidFill>
                  <a:latin typeface="Arial" charset="0"/>
                </a:defRPr>
              </a:lvl5pPr>
              <a:lvl6pPr marL="2514600" indent="-228600" eaLnBrk="0" fontAlgn="base" hangingPunct="0">
                <a:spcBef>
                  <a:spcPct val="0"/>
                </a:spcBef>
                <a:spcAft>
                  <a:spcPct val="0"/>
                </a:spcAft>
                <a:defRPr>
                  <a:solidFill>
                    <a:srgbClr val="FFFF00"/>
                  </a:solidFill>
                  <a:latin typeface="Arial" charset="0"/>
                </a:defRPr>
              </a:lvl6pPr>
              <a:lvl7pPr marL="2971800" indent="-228600" eaLnBrk="0" fontAlgn="base" hangingPunct="0">
                <a:spcBef>
                  <a:spcPct val="0"/>
                </a:spcBef>
                <a:spcAft>
                  <a:spcPct val="0"/>
                </a:spcAft>
                <a:defRPr>
                  <a:solidFill>
                    <a:srgbClr val="FFFF00"/>
                  </a:solidFill>
                  <a:latin typeface="Arial" charset="0"/>
                </a:defRPr>
              </a:lvl7pPr>
              <a:lvl8pPr marL="3429000" indent="-228600" eaLnBrk="0" fontAlgn="base" hangingPunct="0">
                <a:spcBef>
                  <a:spcPct val="0"/>
                </a:spcBef>
                <a:spcAft>
                  <a:spcPct val="0"/>
                </a:spcAft>
                <a:defRPr>
                  <a:solidFill>
                    <a:srgbClr val="FFFF00"/>
                  </a:solidFill>
                  <a:latin typeface="Arial" charset="0"/>
                </a:defRPr>
              </a:lvl8pPr>
              <a:lvl9pPr marL="3886200" indent="-228600" eaLnBrk="0" fontAlgn="base" hangingPunct="0">
                <a:spcBef>
                  <a:spcPct val="0"/>
                </a:spcBef>
                <a:spcAft>
                  <a:spcPct val="0"/>
                </a:spcAft>
                <a:defRPr>
                  <a:solidFill>
                    <a:srgbClr val="FFFF00"/>
                  </a:solidFill>
                  <a:latin typeface="Arial" charset="0"/>
                </a:defRPr>
              </a:lvl9pPr>
            </a:lstStyle>
            <a:p>
              <a:pPr eaLnBrk="1" hangingPunct="1"/>
              <a:r>
                <a:rPr lang="en-US" altLang="en-US" sz="700" b="1" dirty="0">
                  <a:solidFill>
                    <a:schemeClr val="tx1"/>
                  </a:solidFill>
                  <a:latin typeface="Arial" panose="020B0604020202020204" pitchFamily="34" charset="0"/>
                  <a:cs typeface="Arial" panose="020B0604020202020204" pitchFamily="34" charset="0"/>
                </a:rPr>
                <a:t>RT</a:t>
              </a:r>
            </a:p>
          </p:txBody>
        </p:sp>
        <p:sp>
          <p:nvSpPr>
            <p:cNvPr id="15" name="TextBox 26"/>
            <p:cNvSpPr txBox="1">
              <a:spLocks noChangeArrowheads="1"/>
            </p:cNvSpPr>
            <p:nvPr/>
          </p:nvSpPr>
          <p:spPr bwMode="auto">
            <a:xfrm>
              <a:off x="1524000" y="2255867"/>
              <a:ext cx="303288" cy="200055"/>
            </a:xfrm>
            <a:prstGeom prst="rect">
              <a:avLst/>
            </a:prstGeom>
            <a:grpFill/>
            <a:ln w="9525">
              <a:solidFill>
                <a:schemeClr val="tx1"/>
              </a:solidFill>
              <a:miter lim="800000"/>
              <a:headEnd/>
              <a:tailEnd/>
            </a:ln>
            <a:extLst/>
          </p:spPr>
          <p:txBody>
            <a:bodyPr wrap="none" anchor="b">
              <a:spAutoFit/>
            </a:bodyPr>
            <a:lstStyle>
              <a:lvl1pPr eaLnBrk="0" hangingPunct="0">
                <a:defRPr>
                  <a:solidFill>
                    <a:srgbClr val="FFFF00"/>
                  </a:solidFill>
                  <a:latin typeface="Arial" charset="0"/>
                </a:defRPr>
              </a:lvl1pPr>
              <a:lvl2pPr marL="742950" indent="-285750" eaLnBrk="0" hangingPunct="0">
                <a:defRPr>
                  <a:solidFill>
                    <a:srgbClr val="FFFF00"/>
                  </a:solidFill>
                  <a:latin typeface="Arial" charset="0"/>
                </a:defRPr>
              </a:lvl2pPr>
              <a:lvl3pPr marL="1143000" indent="-228600" eaLnBrk="0" hangingPunct="0">
                <a:defRPr>
                  <a:solidFill>
                    <a:srgbClr val="FFFF00"/>
                  </a:solidFill>
                  <a:latin typeface="Arial" charset="0"/>
                </a:defRPr>
              </a:lvl3pPr>
              <a:lvl4pPr marL="1600200" indent="-228600" eaLnBrk="0" hangingPunct="0">
                <a:defRPr>
                  <a:solidFill>
                    <a:srgbClr val="FFFF00"/>
                  </a:solidFill>
                  <a:latin typeface="Arial" charset="0"/>
                </a:defRPr>
              </a:lvl4pPr>
              <a:lvl5pPr marL="2057400" indent="-228600" eaLnBrk="0" hangingPunct="0">
                <a:defRPr>
                  <a:solidFill>
                    <a:srgbClr val="FFFF00"/>
                  </a:solidFill>
                  <a:latin typeface="Arial" charset="0"/>
                </a:defRPr>
              </a:lvl5pPr>
              <a:lvl6pPr marL="2514600" indent="-228600" eaLnBrk="0" fontAlgn="base" hangingPunct="0">
                <a:spcBef>
                  <a:spcPct val="0"/>
                </a:spcBef>
                <a:spcAft>
                  <a:spcPct val="0"/>
                </a:spcAft>
                <a:defRPr>
                  <a:solidFill>
                    <a:srgbClr val="FFFF00"/>
                  </a:solidFill>
                  <a:latin typeface="Arial" charset="0"/>
                </a:defRPr>
              </a:lvl6pPr>
              <a:lvl7pPr marL="2971800" indent="-228600" eaLnBrk="0" fontAlgn="base" hangingPunct="0">
                <a:spcBef>
                  <a:spcPct val="0"/>
                </a:spcBef>
                <a:spcAft>
                  <a:spcPct val="0"/>
                </a:spcAft>
                <a:defRPr>
                  <a:solidFill>
                    <a:srgbClr val="FFFF00"/>
                  </a:solidFill>
                  <a:latin typeface="Arial" charset="0"/>
                </a:defRPr>
              </a:lvl7pPr>
              <a:lvl8pPr marL="3429000" indent="-228600" eaLnBrk="0" fontAlgn="base" hangingPunct="0">
                <a:spcBef>
                  <a:spcPct val="0"/>
                </a:spcBef>
                <a:spcAft>
                  <a:spcPct val="0"/>
                </a:spcAft>
                <a:defRPr>
                  <a:solidFill>
                    <a:srgbClr val="FFFF00"/>
                  </a:solidFill>
                  <a:latin typeface="Arial" charset="0"/>
                </a:defRPr>
              </a:lvl8pPr>
              <a:lvl9pPr marL="3886200" indent="-228600" eaLnBrk="0" fontAlgn="base" hangingPunct="0">
                <a:spcBef>
                  <a:spcPct val="0"/>
                </a:spcBef>
                <a:spcAft>
                  <a:spcPct val="0"/>
                </a:spcAft>
                <a:defRPr>
                  <a:solidFill>
                    <a:srgbClr val="FFFF00"/>
                  </a:solidFill>
                  <a:latin typeface="Arial" charset="0"/>
                </a:defRPr>
              </a:lvl9pPr>
            </a:lstStyle>
            <a:p>
              <a:pPr eaLnBrk="1" hangingPunct="1"/>
              <a:r>
                <a:rPr lang="en-US" altLang="en-US" sz="700" b="1" dirty="0">
                  <a:solidFill>
                    <a:schemeClr val="tx1"/>
                  </a:solidFill>
                  <a:latin typeface="Arial" panose="020B0604020202020204" pitchFamily="34" charset="0"/>
                  <a:cs typeface="Arial" panose="020B0604020202020204" pitchFamily="34" charset="0"/>
                </a:rPr>
                <a:t>RT</a:t>
              </a:r>
            </a:p>
          </p:txBody>
        </p:sp>
        <p:sp>
          <p:nvSpPr>
            <p:cNvPr id="16" name="TextBox 26"/>
            <p:cNvSpPr txBox="1">
              <a:spLocks noChangeArrowheads="1"/>
            </p:cNvSpPr>
            <p:nvPr/>
          </p:nvSpPr>
          <p:spPr bwMode="auto">
            <a:xfrm>
              <a:off x="1828800" y="2255867"/>
              <a:ext cx="303288" cy="200055"/>
            </a:xfrm>
            <a:prstGeom prst="rect">
              <a:avLst/>
            </a:prstGeom>
            <a:grpFill/>
            <a:ln w="9525">
              <a:solidFill>
                <a:schemeClr val="tx1"/>
              </a:solidFill>
              <a:miter lim="800000"/>
              <a:headEnd/>
              <a:tailEnd/>
            </a:ln>
            <a:extLst/>
          </p:spPr>
          <p:txBody>
            <a:bodyPr wrap="none" anchor="b">
              <a:spAutoFit/>
            </a:bodyPr>
            <a:lstStyle>
              <a:lvl1pPr eaLnBrk="0" hangingPunct="0">
                <a:defRPr>
                  <a:solidFill>
                    <a:srgbClr val="FFFF00"/>
                  </a:solidFill>
                  <a:latin typeface="Arial" charset="0"/>
                </a:defRPr>
              </a:lvl1pPr>
              <a:lvl2pPr marL="742950" indent="-285750" eaLnBrk="0" hangingPunct="0">
                <a:defRPr>
                  <a:solidFill>
                    <a:srgbClr val="FFFF00"/>
                  </a:solidFill>
                  <a:latin typeface="Arial" charset="0"/>
                </a:defRPr>
              </a:lvl2pPr>
              <a:lvl3pPr marL="1143000" indent="-228600" eaLnBrk="0" hangingPunct="0">
                <a:defRPr>
                  <a:solidFill>
                    <a:srgbClr val="FFFF00"/>
                  </a:solidFill>
                  <a:latin typeface="Arial" charset="0"/>
                </a:defRPr>
              </a:lvl3pPr>
              <a:lvl4pPr marL="1600200" indent="-228600" eaLnBrk="0" hangingPunct="0">
                <a:defRPr>
                  <a:solidFill>
                    <a:srgbClr val="FFFF00"/>
                  </a:solidFill>
                  <a:latin typeface="Arial" charset="0"/>
                </a:defRPr>
              </a:lvl4pPr>
              <a:lvl5pPr marL="2057400" indent="-228600" eaLnBrk="0" hangingPunct="0">
                <a:defRPr>
                  <a:solidFill>
                    <a:srgbClr val="FFFF00"/>
                  </a:solidFill>
                  <a:latin typeface="Arial" charset="0"/>
                </a:defRPr>
              </a:lvl5pPr>
              <a:lvl6pPr marL="2514600" indent="-228600" eaLnBrk="0" fontAlgn="base" hangingPunct="0">
                <a:spcBef>
                  <a:spcPct val="0"/>
                </a:spcBef>
                <a:spcAft>
                  <a:spcPct val="0"/>
                </a:spcAft>
                <a:defRPr>
                  <a:solidFill>
                    <a:srgbClr val="FFFF00"/>
                  </a:solidFill>
                  <a:latin typeface="Arial" charset="0"/>
                </a:defRPr>
              </a:lvl6pPr>
              <a:lvl7pPr marL="2971800" indent="-228600" eaLnBrk="0" fontAlgn="base" hangingPunct="0">
                <a:spcBef>
                  <a:spcPct val="0"/>
                </a:spcBef>
                <a:spcAft>
                  <a:spcPct val="0"/>
                </a:spcAft>
                <a:defRPr>
                  <a:solidFill>
                    <a:srgbClr val="FFFF00"/>
                  </a:solidFill>
                  <a:latin typeface="Arial" charset="0"/>
                </a:defRPr>
              </a:lvl7pPr>
              <a:lvl8pPr marL="3429000" indent="-228600" eaLnBrk="0" fontAlgn="base" hangingPunct="0">
                <a:spcBef>
                  <a:spcPct val="0"/>
                </a:spcBef>
                <a:spcAft>
                  <a:spcPct val="0"/>
                </a:spcAft>
                <a:defRPr>
                  <a:solidFill>
                    <a:srgbClr val="FFFF00"/>
                  </a:solidFill>
                  <a:latin typeface="Arial" charset="0"/>
                </a:defRPr>
              </a:lvl8pPr>
              <a:lvl9pPr marL="3886200" indent="-228600" eaLnBrk="0" fontAlgn="base" hangingPunct="0">
                <a:spcBef>
                  <a:spcPct val="0"/>
                </a:spcBef>
                <a:spcAft>
                  <a:spcPct val="0"/>
                </a:spcAft>
                <a:defRPr>
                  <a:solidFill>
                    <a:srgbClr val="FFFF00"/>
                  </a:solidFill>
                  <a:latin typeface="Arial" charset="0"/>
                </a:defRPr>
              </a:lvl9pPr>
            </a:lstStyle>
            <a:p>
              <a:pPr eaLnBrk="1" hangingPunct="1"/>
              <a:r>
                <a:rPr lang="en-US" altLang="en-US" sz="700" b="1" dirty="0">
                  <a:solidFill>
                    <a:schemeClr val="tx1"/>
                  </a:solidFill>
                  <a:latin typeface="Arial" panose="020B0604020202020204" pitchFamily="34" charset="0"/>
                  <a:cs typeface="Arial" panose="020B0604020202020204" pitchFamily="34" charset="0"/>
                </a:rPr>
                <a:t>RT</a:t>
              </a:r>
            </a:p>
          </p:txBody>
        </p:sp>
        <p:cxnSp>
          <p:nvCxnSpPr>
            <p:cNvPr id="17" name="Straight Connector 16"/>
            <p:cNvCxnSpPr>
              <a:stCxn id="6" idx="1"/>
            </p:cNvCxnSpPr>
            <p:nvPr/>
          </p:nvCxnSpPr>
          <p:spPr>
            <a:xfrm>
              <a:off x="626905" y="2087778"/>
              <a:ext cx="0" cy="239716"/>
            </a:xfrm>
            <a:prstGeom prst="line">
              <a:avLst/>
            </a:prstGeom>
            <a:grpFill/>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428969" y="2358048"/>
              <a:ext cx="378630" cy="307777"/>
            </a:xfrm>
            <a:prstGeom prst="rect">
              <a:avLst/>
            </a:prstGeom>
            <a:grpFill/>
            <a:ln w="15875">
              <a:solidFill>
                <a:schemeClr val="tx1"/>
              </a:solidFill>
            </a:ln>
          </p:spPr>
          <p:txBody>
            <a:bodyPr wrap="none" rtlCol="0">
              <a:spAutoFit/>
            </a:bodyPr>
            <a:lstStyle/>
            <a:p>
              <a:pPr algn="ctr"/>
              <a:r>
                <a:rPr lang="en-US" sz="700" b="1" dirty="0">
                  <a:latin typeface="Arial" panose="020B0604020202020204" pitchFamily="34" charset="0"/>
                  <a:cs typeface="Arial" panose="020B0604020202020204" pitchFamily="34" charset="0"/>
                </a:rPr>
                <a:t>Path</a:t>
              </a:r>
            </a:p>
            <a:p>
              <a:pPr algn="ctr"/>
              <a:r>
                <a:rPr lang="en-US" sz="700" b="1" dirty="0">
                  <a:latin typeface="Arial" panose="020B0604020202020204" pitchFamily="34" charset="0"/>
                  <a:cs typeface="Arial" panose="020B0604020202020204" pitchFamily="34" charset="0"/>
                </a:rPr>
                <a:t>CT</a:t>
              </a:r>
            </a:p>
          </p:txBody>
        </p:sp>
        <p:cxnSp>
          <p:nvCxnSpPr>
            <p:cNvPr id="19" name="Straight Connector 18"/>
            <p:cNvCxnSpPr/>
            <p:nvPr/>
          </p:nvCxnSpPr>
          <p:spPr>
            <a:xfrm>
              <a:off x="1752600" y="2093078"/>
              <a:ext cx="0" cy="402524"/>
            </a:xfrm>
            <a:prstGeom prst="line">
              <a:avLst/>
            </a:prstGeom>
            <a:grpFill/>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2133600" y="2103907"/>
              <a:ext cx="0" cy="402524"/>
            </a:xfrm>
            <a:prstGeom prst="line">
              <a:avLst/>
            </a:prstGeom>
            <a:grpFill/>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1864948" y="2466945"/>
              <a:ext cx="497252" cy="200055"/>
            </a:xfrm>
            <a:prstGeom prst="rect">
              <a:avLst/>
            </a:prstGeom>
            <a:grpFill/>
            <a:ln>
              <a:solidFill>
                <a:schemeClr val="tx1"/>
              </a:solidFill>
            </a:ln>
          </p:spPr>
          <p:txBody>
            <a:bodyPr wrap="none" rtlCol="0">
              <a:spAutoFit/>
            </a:bodyPr>
            <a:lstStyle/>
            <a:p>
              <a:r>
                <a:rPr lang="en-US" sz="700" b="1" dirty="0">
                  <a:latin typeface="Arial" panose="020B0604020202020204" pitchFamily="34" charset="0"/>
                  <a:cs typeface="Arial" panose="020B0604020202020204" pitchFamily="34" charset="0"/>
                </a:rPr>
                <a:t>PBMCs</a:t>
              </a:r>
            </a:p>
          </p:txBody>
        </p:sp>
        <p:sp>
          <p:nvSpPr>
            <p:cNvPr id="22" name="TextBox 21"/>
            <p:cNvSpPr txBox="1"/>
            <p:nvPr/>
          </p:nvSpPr>
          <p:spPr>
            <a:xfrm>
              <a:off x="1447800" y="2476500"/>
              <a:ext cx="497252" cy="200055"/>
            </a:xfrm>
            <a:prstGeom prst="rect">
              <a:avLst/>
            </a:prstGeom>
            <a:grpFill/>
            <a:ln>
              <a:solidFill>
                <a:schemeClr val="tx1"/>
              </a:solidFill>
            </a:ln>
          </p:spPr>
          <p:txBody>
            <a:bodyPr wrap="none" rtlCol="0">
              <a:spAutoFit/>
            </a:bodyPr>
            <a:lstStyle/>
            <a:p>
              <a:r>
                <a:rPr lang="en-US" sz="700" b="1" dirty="0">
                  <a:latin typeface="Arial" panose="020B0604020202020204" pitchFamily="34" charset="0"/>
                  <a:cs typeface="Arial" panose="020B0604020202020204" pitchFamily="34" charset="0"/>
                </a:rPr>
                <a:t>PBMCs</a:t>
              </a:r>
            </a:p>
          </p:txBody>
        </p:sp>
        <p:sp>
          <p:nvSpPr>
            <p:cNvPr id="23" name="TextBox 22"/>
            <p:cNvSpPr txBox="1"/>
            <p:nvPr/>
          </p:nvSpPr>
          <p:spPr>
            <a:xfrm>
              <a:off x="3590258" y="2354943"/>
              <a:ext cx="360913" cy="254701"/>
            </a:xfrm>
            <a:prstGeom prst="rect">
              <a:avLst/>
            </a:prstGeom>
            <a:grpFill/>
            <a:ln w="15875">
              <a:solidFill>
                <a:schemeClr val="tx1"/>
              </a:solidFill>
            </a:ln>
          </p:spPr>
          <p:txBody>
            <a:bodyPr wrap="none" rtlCol="0">
              <a:spAutoFit/>
            </a:bodyPr>
            <a:lstStyle/>
            <a:p>
              <a:pPr algn="ctr"/>
              <a:r>
                <a:rPr lang="en-US" sz="700" b="1" dirty="0">
                  <a:latin typeface="Arial" panose="020B0604020202020204" pitchFamily="34" charset="0"/>
                  <a:cs typeface="Arial" panose="020B0604020202020204" pitchFamily="34" charset="0"/>
                </a:rPr>
                <a:t>Path</a:t>
              </a:r>
            </a:p>
            <a:p>
              <a:pPr algn="ctr"/>
              <a:r>
                <a:rPr lang="en-US" sz="700" b="1" dirty="0">
                  <a:latin typeface="Arial" panose="020B0604020202020204" pitchFamily="34" charset="0"/>
                  <a:cs typeface="Arial" panose="020B0604020202020204" pitchFamily="34" charset="0"/>
                </a:rPr>
                <a:t>CT</a:t>
              </a:r>
            </a:p>
          </p:txBody>
        </p:sp>
        <p:sp>
          <p:nvSpPr>
            <p:cNvPr id="24" name="TextBox 23"/>
            <p:cNvSpPr txBox="1"/>
            <p:nvPr/>
          </p:nvSpPr>
          <p:spPr>
            <a:xfrm>
              <a:off x="2286000" y="2354943"/>
              <a:ext cx="378630" cy="307777"/>
            </a:xfrm>
            <a:prstGeom prst="rect">
              <a:avLst/>
            </a:prstGeom>
            <a:grpFill/>
            <a:ln w="15875">
              <a:solidFill>
                <a:schemeClr val="tx1"/>
              </a:solidFill>
            </a:ln>
          </p:spPr>
          <p:txBody>
            <a:bodyPr wrap="none" rtlCol="0">
              <a:spAutoFit/>
            </a:bodyPr>
            <a:lstStyle/>
            <a:p>
              <a:pPr algn="ctr"/>
              <a:r>
                <a:rPr lang="en-US" sz="700" b="1" dirty="0">
                  <a:latin typeface="Arial" panose="020B0604020202020204" pitchFamily="34" charset="0"/>
                  <a:cs typeface="Arial" panose="020B0604020202020204" pitchFamily="34" charset="0"/>
                </a:rPr>
                <a:t>Path</a:t>
              </a:r>
            </a:p>
            <a:p>
              <a:pPr algn="ctr"/>
              <a:r>
                <a:rPr lang="en-US" sz="700" b="1" dirty="0">
                  <a:latin typeface="Arial" panose="020B0604020202020204" pitchFamily="34" charset="0"/>
                  <a:cs typeface="Arial" panose="020B0604020202020204" pitchFamily="34" charset="0"/>
                </a:rPr>
                <a:t>CT</a:t>
              </a:r>
            </a:p>
          </p:txBody>
        </p:sp>
        <p:sp>
          <p:nvSpPr>
            <p:cNvPr id="25" name="TextBox 24"/>
            <p:cNvSpPr txBox="1"/>
            <p:nvPr/>
          </p:nvSpPr>
          <p:spPr>
            <a:xfrm>
              <a:off x="2397794" y="1747750"/>
              <a:ext cx="873957" cy="307777"/>
            </a:xfrm>
            <a:prstGeom prst="rect">
              <a:avLst/>
            </a:prstGeom>
            <a:grpFill/>
            <a:ln>
              <a:solidFill>
                <a:schemeClr val="tx1"/>
              </a:solidFill>
            </a:ln>
          </p:spPr>
          <p:txBody>
            <a:bodyPr wrap="none" rtlCol="0">
              <a:spAutoFit/>
            </a:bodyPr>
            <a:lstStyle/>
            <a:p>
              <a:pPr algn="ctr"/>
              <a:r>
                <a:rPr lang="en-US" sz="700" b="1" dirty="0">
                  <a:latin typeface="Arial" panose="020B0604020202020204" pitchFamily="34" charset="0"/>
                  <a:cs typeface="Arial" panose="020B0604020202020204" pitchFamily="34" charset="0"/>
                </a:rPr>
                <a:t>NK Transfer x 2 </a:t>
              </a:r>
              <a:br>
                <a:rPr lang="en-US" sz="700" b="1" dirty="0">
                  <a:latin typeface="Arial" panose="020B0604020202020204" pitchFamily="34" charset="0"/>
                  <a:cs typeface="Arial" panose="020B0604020202020204" pitchFamily="34" charset="0"/>
                </a:rPr>
              </a:br>
              <a:r>
                <a:rPr lang="en-US" sz="700" b="1" dirty="0">
                  <a:latin typeface="Arial" panose="020B0604020202020204" pitchFamily="34" charset="0"/>
                  <a:cs typeface="Arial" panose="020B0604020202020204" pitchFamily="34" charset="0"/>
                </a:rPr>
                <a:t>(2 weeks)</a:t>
              </a:r>
            </a:p>
          </p:txBody>
        </p:sp>
        <p:cxnSp>
          <p:nvCxnSpPr>
            <p:cNvPr id="26" name="Straight Connector 7"/>
            <p:cNvCxnSpPr>
              <a:cxnSpLocks noChangeShapeType="1"/>
            </p:cNvCxnSpPr>
            <p:nvPr/>
          </p:nvCxnSpPr>
          <p:spPr bwMode="auto">
            <a:xfrm>
              <a:off x="2753242" y="2146072"/>
              <a:ext cx="0" cy="158982"/>
            </a:xfrm>
            <a:prstGeom prst="line">
              <a:avLst/>
            </a:prstGeom>
            <a:grpFill/>
            <a:ln>
              <a:solidFill>
                <a:schemeClr val="tx1"/>
              </a:solidFill>
              <a:headEnd type="triangle"/>
              <a:tailEnd/>
            </a:ln>
          </p:spPr>
          <p:style>
            <a:lnRef idx="2">
              <a:schemeClr val="dk1"/>
            </a:lnRef>
            <a:fillRef idx="0">
              <a:schemeClr val="dk1"/>
            </a:fillRef>
            <a:effectRef idx="1">
              <a:schemeClr val="dk1"/>
            </a:effectRef>
            <a:fontRef idx="minor">
              <a:schemeClr val="tx1"/>
            </a:fontRef>
          </p:style>
        </p:cxnSp>
        <p:cxnSp>
          <p:nvCxnSpPr>
            <p:cNvPr id="27" name="Straight Connector 7"/>
            <p:cNvCxnSpPr>
              <a:cxnSpLocks noChangeShapeType="1"/>
            </p:cNvCxnSpPr>
            <p:nvPr/>
          </p:nvCxnSpPr>
          <p:spPr bwMode="auto">
            <a:xfrm>
              <a:off x="3124200" y="2146072"/>
              <a:ext cx="0" cy="158982"/>
            </a:xfrm>
            <a:prstGeom prst="line">
              <a:avLst/>
            </a:prstGeom>
            <a:grpFill/>
            <a:ln>
              <a:solidFill>
                <a:schemeClr val="tx1"/>
              </a:solidFill>
              <a:headEnd type="triangle"/>
              <a:tailEnd/>
            </a:ln>
          </p:spPr>
          <p:style>
            <a:lnRef idx="2">
              <a:schemeClr val="dk1"/>
            </a:lnRef>
            <a:fillRef idx="0">
              <a:schemeClr val="dk1"/>
            </a:fillRef>
            <a:effectRef idx="1">
              <a:schemeClr val="dk1"/>
            </a:effectRef>
            <a:fontRef idx="minor">
              <a:schemeClr val="tx1"/>
            </a:fontRef>
          </p:style>
        </p:cxnSp>
        <p:sp>
          <p:nvSpPr>
            <p:cNvPr id="28" name="TextBox 27"/>
            <p:cNvSpPr txBox="1"/>
            <p:nvPr/>
          </p:nvSpPr>
          <p:spPr>
            <a:xfrm>
              <a:off x="2971800" y="2271395"/>
              <a:ext cx="312906" cy="200055"/>
            </a:xfrm>
            <a:prstGeom prst="rect">
              <a:avLst/>
            </a:prstGeom>
            <a:grpFill/>
            <a:ln>
              <a:solidFill>
                <a:schemeClr val="tx1"/>
              </a:solidFill>
            </a:ln>
          </p:spPr>
          <p:txBody>
            <a:bodyPr wrap="none" rtlCol="0">
              <a:spAutoFit/>
            </a:bodyPr>
            <a:lstStyle/>
            <a:p>
              <a:r>
                <a:rPr lang="en-US" sz="700" b="1" dirty="0">
                  <a:latin typeface="Arial" panose="020B0604020202020204" pitchFamily="34" charset="0"/>
                  <a:cs typeface="Arial" panose="020B0604020202020204" pitchFamily="34" charset="0"/>
                </a:rPr>
                <a:t>NK</a:t>
              </a:r>
            </a:p>
          </p:txBody>
        </p:sp>
        <p:sp>
          <p:nvSpPr>
            <p:cNvPr id="29" name="TextBox 28"/>
            <p:cNvSpPr txBox="1"/>
            <p:nvPr/>
          </p:nvSpPr>
          <p:spPr>
            <a:xfrm>
              <a:off x="2590800" y="2271395"/>
              <a:ext cx="312906" cy="200055"/>
            </a:xfrm>
            <a:prstGeom prst="rect">
              <a:avLst/>
            </a:prstGeom>
            <a:grpFill/>
            <a:ln>
              <a:solidFill>
                <a:schemeClr val="tx1"/>
              </a:solidFill>
            </a:ln>
          </p:spPr>
          <p:txBody>
            <a:bodyPr wrap="none" rtlCol="0">
              <a:spAutoFit/>
            </a:bodyPr>
            <a:lstStyle/>
            <a:p>
              <a:r>
                <a:rPr lang="en-US" sz="700" b="1" dirty="0">
                  <a:latin typeface="Arial" panose="020B0604020202020204" pitchFamily="34" charset="0"/>
                  <a:cs typeface="Arial" panose="020B0604020202020204" pitchFamily="34" charset="0"/>
                </a:rPr>
                <a:t>NK</a:t>
              </a:r>
            </a:p>
          </p:txBody>
        </p:sp>
        <p:sp>
          <p:nvSpPr>
            <p:cNvPr id="30" name="TextBox 29"/>
            <p:cNvSpPr txBox="1"/>
            <p:nvPr/>
          </p:nvSpPr>
          <p:spPr>
            <a:xfrm>
              <a:off x="3276600" y="1747750"/>
              <a:ext cx="644728" cy="307777"/>
            </a:xfrm>
            <a:prstGeom prst="rect">
              <a:avLst/>
            </a:prstGeom>
            <a:grpFill/>
            <a:ln>
              <a:solidFill>
                <a:schemeClr val="tx1"/>
              </a:solidFill>
            </a:ln>
          </p:spPr>
          <p:txBody>
            <a:bodyPr wrap="none" rtlCol="0">
              <a:spAutoFit/>
            </a:bodyPr>
            <a:lstStyle/>
            <a:p>
              <a:pPr algn="ctr"/>
              <a:r>
                <a:rPr lang="en-US" sz="700" b="1" dirty="0">
                  <a:latin typeface="Arial" panose="020B0604020202020204" pitchFamily="34" charset="0"/>
                  <a:cs typeface="Arial" panose="020B0604020202020204" pitchFamily="34" charset="0"/>
                </a:rPr>
                <a:t>Observe </a:t>
              </a:r>
              <a:br>
                <a:rPr lang="en-US" sz="700" b="1" dirty="0">
                  <a:latin typeface="Arial" panose="020B0604020202020204" pitchFamily="34" charset="0"/>
                  <a:cs typeface="Arial" panose="020B0604020202020204" pitchFamily="34" charset="0"/>
                </a:rPr>
              </a:br>
              <a:r>
                <a:rPr lang="en-US" sz="700" b="1" dirty="0">
                  <a:latin typeface="Arial" panose="020B0604020202020204" pitchFamily="34" charset="0"/>
                  <a:cs typeface="Arial" panose="020B0604020202020204" pitchFamily="34" charset="0"/>
                </a:rPr>
                <a:t>(3 months)</a:t>
              </a:r>
            </a:p>
          </p:txBody>
        </p:sp>
        <p:cxnSp>
          <p:nvCxnSpPr>
            <p:cNvPr id="31" name="Straight Connector 30"/>
            <p:cNvCxnSpPr/>
            <p:nvPr/>
          </p:nvCxnSpPr>
          <p:spPr>
            <a:xfrm>
              <a:off x="2401148" y="2093078"/>
              <a:ext cx="0" cy="239716"/>
            </a:xfrm>
            <a:prstGeom prst="line">
              <a:avLst/>
            </a:prstGeom>
            <a:grpFill/>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4269570" y="2354943"/>
              <a:ext cx="378630" cy="307777"/>
            </a:xfrm>
            <a:prstGeom prst="rect">
              <a:avLst/>
            </a:prstGeom>
            <a:grpFill/>
            <a:ln w="15875">
              <a:solidFill>
                <a:schemeClr val="tx1"/>
              </a:solidFill>
            </a:ln>
          </p:spPr>
          <p:txBody>
            <a:bodyPr wrap="none" rtlCol="0">
              <a:spAutoFit/>
            </a:bodyPr>
            <a:lstStyle/>
            <a:p>
              <a:pPr algn="ctr"/>
              <a:r>
                <a:rPr lang="en-US" sz="700" b="1" dirty="0">
                  <a:latin typeface="Arial" panose="020B0604020202020204" pitchFamily="34" charset="0"/>
                  <a:cs typeface="Arial" panose="020B0604020202020204" pitchFamily="34" charset="0"/>
                </a:rPr>
                <a:t>Path</a:t>
              </a:r>
            </a:p>
            <a:p>
              <a:pPr algn="ctr"/>
              <a:r>
                <a:rPr lang="en-US" sz="700" b="1" dirty="0">
                  <a:latin typeface="Arial" panose="020B0604020202020204" pitchFamily="34" charset="0"/>
                  <a:cs typeface="Arial" panose="020B0604020202020204" pitchFamily="34" charset="0"/>
                </a:rPr>
                <a:t>CT</a:t>
              </a:r>
            </a:p>
          </p:txBody>
        </p:sp>
        <p:sp>
          <p:nvSpPr>
            <p:cNvPr id="33" name="Right Arrow 32"/>
            <p:cNvSpPr/>
            <p:nvPr/>
          </p:nvSpPr>
          <p:spPr>
            <a:xfrm>
              <a:off x="3897874" y="2042058"/>
              <a:ext cx="560709" cy="91440"/>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b="1">
                <a:latin typeface="Arial" panose="020B0604020202020204" pitchFamily="34" charset="0"/>
                <a:cs typeface="Arial" panose="020B0604020202020204" pitchFamily="34" charset="0"/>
              </a:endParaRPr>
            </a:p>
          </p:txBody>
        </p:sp>
        <p:sp>
          <p:nvSpPr>
            <p:cNvPr id="34" name="TextBox 33"/>
            <p:cNvSpPr txBox="1"/>
            <p:nvPr/>
          </p:nvSpPr>
          <p:spPr>
            <a:xfrm>
              <a:off x="3887180" y="1732361"/>
              <a:ext cx="652743" cy="338554"/>
            </a:xfrm>
            <a:prstGeom prst="rect">
              <a:avLst/>
            </a:prstGeom>
            <a:grpFill/>
            <a:ln>
              <a:solidFill>
                <a:schemeClr val="tx1"/>
              </a:solidFill>
            </a:ln>
          </p:spPr>
          <p:txBody>
            <a:bodyPr wrap="none" rtlCol="0">
              <a:spAutoFit/>
            </a:bodyPr>
            <a:lstStyle/>
            <a:p>
              <a:pPr algn="ctr"/>
              <a:r>
                <a:rPr lang="en-US" sz="700" b="1" dirty="0">
                  <a:latin typeface="Arial" panose="020B0604020202020204" pitchFamily="34" charset="0"/>
                  <a:cs typeface="Arial" panose="020B0604020202020204" pitchFamily="34" charset="0"/>
                </a:rPr>
                <a:t>Observe </a:t>
              </a:r>
              <a:br>
                <a:rPr lang="en-US" sz="700" b="1" dirty="0">
                  <a:latin typeface="Arial" panose="020B0604020202020204" pitchFamily="34" charset="0"/>
                  <a:cs typeface="Arial" panose="020B0604020202020204" pitchFamily="34" charset="0"/>
                </a:rPr>
              </a:br>
              <a:r>
                <a:rPr lang="en-US" sz="700" b="1" dirty="0">
                  <a:latin typeface="Arial" panose="020B0604020202020204" pitchFamily="34" charset="0"/>
                  <a:cs typeface="Arial" panose="020B0604020202020204" pitchFamily="34" charset="0"/>
                </a:rPr>
                <a:t>(3 months</a:t>
              </a:r>
              <a:r>
                <a:rPr lang="en-US" sz="900" b="1" dirty="0">
                  <a:latin typeface="Arial" panose="020B0604020202020204" pitchFamily="34" charset="0"/>
                  <a:cs typeface="Arial" panose="020B0604020202020204" pitchFamily="34" charset="0"/>
                </a:rPr>
                <a:t>)</a:t>
              </a:r>
            </a:p>
          </p:txBody>
        </p:sp>
        <p:cxnSp>
          <p:nvCxnSpPr>
            <p:cNvPr id="35" name="Straight Connector 34"/>
            <p:cNvCxnSpPr/>
            <p:nvPr/>
          </p:nvCxnSpPr>
          <p:spPr>
            <a:xfrm>
              <a:off x="4421970" y="2118332"/>
              <a:ext cx="0" cy="239716"/>
            </a:xfrm>
            <a:prstGeom prst="line">
              <a:avLst/>
            </a:prstGeom>
            <a:grpFill/>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457200" y="2743200"/>
              <a:ext cx="4191000" cy="305641"/>
            </a:xfrm>
            <a:prstGeom prst="rect">
              <a:avLst/>
            </a:prstGeom>
            <a:grpFill/>
            <a:ln>
              <a:solidFill>
                <a:schemeClr val="tx1"/>
              </a:solidFill>
            </a:ln>
          </p:spPr>
          <p:txBody>
            <a:bodyPr wrap="square" rtlCol="0">
              <a:spAutoFit/>
            </a:bodyPr>
            <a:lstStyle/>
            <a:p>
              <a:r>
                <a:rPr lang="en-US" sz="900" dirty="0">
                  <a:latin typeface="Arial" pitchFamily="34" charset="0"/>
                  <a:cs typeface="Arial" pitchFamily="34" charset="0"/>
                </a:rPr>
                <a:t>Treatment schema for combined RT/NK immunotherapy targeting CSCs and non-CSCs in canines with locally advanced osteosarcoma. </a:t>
              </a:r>
            </a:p>
          </p:txBody>
        </p:sp>
      </p:grpSp>
      <p:sp>
        <p:nvSpPr>
          <p:cNvPr id="39" name="TextBox 38"/>
          <p:cNvSpPr txBox="1"/>
          <p:nvPr/>
        </p:nvSpPr>
        <p:spPr>
          <a:xfrm>
            <a:off x="2565839" y="4805108"/>
            <a:ext cx="3905430" cy="247282"/>
          </a:xfrm>
          <a:prstGeom prst="rect">
            <a:avLst/>
          </a:prstGeom>
          <a:noFill/>
        </p:spPr>
        <p:txBody>
          <a:bodyPr wrap="square" rtlCol="0">
            <a:noAutofit/>
          </a:bodyPr>
          <a:lstStyle/>
          <a:p>
            <a:r>
              <a:rPr lang="en-US" sz="1050" b="1" dirty="0">
                <a:latin typeface="Arial" charset="0"/>
                <a:ea typeface="Arial" charset="0"/>
                <a:cs typeface="Arial" charset="0"/>
              </a:rPr>
              <a:t>Collaborations</a:t>
            </a:r>
            <a:r>
              <a:rPr lang="en-US" sz="1050" b="1" dirty="0">
                <a:latin typeface="Arial"/>
                <a:ea typeface="Arial" charset="0"/>
                <a:cs typeface="Arial"/>
              </a:rPr>
              <a:t>:</a:t>
            </a:r>
            <a:r>
              <a:rPr lang="sk-SK" sz="1050" b="1" dirty="0">
                <a:latin typeface="Arial"/>
                <a:ea typeface="Arial" charset="0"/>
                <a:cs typeface="Arial"/>
              </a:rPr>
              <a:t> </a:t>
            </a:r>
            <a:r>
              <a:rPr lang="sk-SK" sz="1050" dirty="0"/>
              <a:t>Murphy, </a:t>
            </a:r>
            <a:r>
              <a:rPr lang="sk-SK" sz="1050" dirty="0" err="1"/>
              <a:t>Canter</a:t>
            </a:r>
            <a:r>
              <a:rPr lang="sk-SK" sz="1050" dirty="0"/>
              <a:t>, Kent, </a:t>
            </a:r>
            <a:r>
              <a:rPr lang="sk-SK" sz="1050" dirty="0" err="1"/>
              <a:t>Sparger</a:t>
            </a:r>
            <a:r>
              <a:rPr lang="sk-SK" sz="1050" dirty="0"/>
              <a:t>, </a:t>
            </a:r>
            <a:r>
              <a:rPr lang="sk-SK" sz="1050" dirty="0" err="1"/>
              <a:t>Culp</a:t>
            </a:r>
            <a:r>
              <a:rPr lang="sk-SK" sz="1050" dirty="0"/>
              <a:t> (</a:t>
            </a:r>
            <a:r>
              <a:rPr lang="sk-SK" sz="1050" dirty="0" err="1"/>
              <a:t>Intra</a:t>
            </a:r>
            <a:r>
              <a:rPr lang="sk-SK" sz="1050" dirty="0"/>
              <a:t>) </a:t>
            </a:r>
            <a:br>
              <a:rPr lang="en-US" sz="1050" dirty="0">
                <a:latin typeface="Arial"/>
                <a:cs typeface="Arial"/>
              </a:rPr>
            </a:br>
            <a:br>
              <a:rPr lang="en-US" sz="1050" dirty="0">
                <a:latin typeface="Arial"/>
                <a:cs typeface="Arial"/>
              </a:rPr>
            </a:br>
            <a:r>
              <a:rPr lang="en-US" sz="1050" b="1" dirty="0">
                <a:latin typeface="Arial" charset="0"/>
                <a:ea typeface="Arial" charset="0"/>
                <a:cs typeface="Arial" charset="0"/>
              </a:rPr>
              <a:t>							</a:t>
            </a:r>
          </a:p>
          <a:p>
            <a:r>
              <a:rPr lang="en-US" sz="1050" b="1" dirty="0">
                <a:latin typeface="Arial" charset="0"/>
                <a:ea typeface="Arial" charset="0"/>
                <a:cs typeface="Arial" charset="0"/>
              </a:rPr>
              <a:t>		</a:t>
            </a:r>
          </a:p>
        </p:txBody>
      </p:sp>
      <p:pic>
        <p:nvPicPr>
          <p:cNvPr id="41" name="Picture 4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61377" y="3061421"/>
            <a:ext cx="1191251" cy="1588334"/>
          </a:xfrm>
          <a:prstGeom prst="rect">
            <a:avLst/>
          </a:prstGeom>
        </p:spPr>
      </p:pic>
      <p:sp>
        <p:nvSpPr>
          <p:cNvPr id="42" name="Right Arrow 41"/>
          <p:cNvSpPr/>
          <p:nvPr/>
        </p:nvSpPr>
        <p:spPr>
          <a:xfrm>
            <a:off x="6298430" y="1633087"/>
            <a:ext cx="1343592" cy="128125"/>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b="1">
              <a:latin typeface="Arial" panose="020B0604020202020204" pitchFamily="34" charset="0"/>
              <a:cs typeface="Arial" panose="020B0604020202020204" pitchFamily="34" charset="0"/>
            </a:endParaRPr>
          </a:p>
        </p:txBody>
      </p:sp>
      <p:cxnSp>
        <p:nvCxnSpPr>
          <p:cNvPr id="43" name="Straight Connector 42"/>
          <p:cNvCxnSpPr/>
          <p:nvPr/>
        </p:nvCxnSpPr>
        <p:spPr>
          <a:xfrm>
            <a:off x="7979602" y="1740208"/>
            <a:ext cx="0" cy="28967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44" name="Right Arrow 43"/>
          <p:cNvSpPr/>
          <p:nvPr/>
        </p:nvSpPr>
        <p:spPr>
          <a:xfrm>
            <a:off x="7622599" y="1632684"/>
            <a:ext cx="588233" cy="110495"/>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b="1">
              <a:latin typeface="Arial" panose="020B0604020202020204" pitchFamily="34" charset="0"/>
              <a:cs typeface="Arial" panose="020B0604020202020204" pitchFamily="34" charset="0"/>
            </a:endParaRPr>
          </a:p>
        </p:txBody>
      </p:sp>
      <p:pic>
        <p:nvPicPr>
          <p:cNvPr id="45" name="Picture 44"/>
          <p:cNvPicPr>
            <a:picLocks noChangeAspect="1"/>
          </p:cNvPicPr>
          <p:nvPr/>
        </p:nvPicPr>
        <p:blipFill>
          <a:blip r:embed="rId3"/>
          <a:stretch>
            <a:fillRect/>
          </a:stretch>
        </p:blipFill>
        <p:spPr>
          <a:xfrm>
            <a:off x="56433" y="3003951"/>
            <a:ext cx="2018097" cy="1598518"/>
          </a:xfrm>
          <a:prstGeom prst="rect">
            <a:avLst/>
          </a:prstGeom>
        </p:spPr>
      </p:pic>
      <p:cxnSp>
        <p:nvCxnSpPr>
          <p:cNvPr id="46" name="Straight Connector 45"/>
          <p:cNvCxnSpPr/>
          <p:nvPr/>
        </p:nvCxnSpPr>
        <p:spPr>
          <a:xfrm>
            <a:off x="0" y="4686623"/>
            <a:ext cx="9144000" cy="0"/>
          </a:xfrm>
          <a:prstGeom prst="line">
            <a:avLst/>
          </a:prstGeom>
          <a:ln w="12700" cmpd="sng">
            <a:solidFill>
              <a:schemeClr val="tx1"/>
            </a:solidFill>
            <a:prstDash val="solid"/>
          </a:ln>
          <a:effectLst/>
        </p:spPr>
        <p:style>
          <a:lnRef idx="2">
            <a:schemeClr val="accent1"/>
          </a:lnRef>
          <a:fillRef idx="0">
            <a:schemeClr val="accent1"/>
          </a:fillRef>
          <a:effectRef idx="1">
            <a:schemeClr val="accent1"/>
          </a:effectRef>
          <a:fontRef idx="minor">
            <a:schemeClr val="tx1"/>
          </a:fontRef>
        </p:style>
      </p:cxnSp>
      <p:pic>
        <p:nvPicPr>
          <p:cNvPr id="5" name="Picture 4"/>
          <p:cNvPicPr>
            <a:picLocks noChangeAspect="1"/>
          </p:cNvPicPr>
          <p:nvPr/>
        </p:nvPicPr>
        <p:blipFill rotWithShape="1">
          <a:blip r:embed="rId4"/>
          <a:srcRect l="14477" t="26465" r="13058" b="35015"/>
          <a:stretch/>
        </p:blipFill>
        <p:spPr>
          <a:xfrm>
            <a:off x="6092946" y="3469967"/>
            <a:ext cx="2921675" cy="1094635"/>
          </a:xfrm>
          <a:prstGeom prst="rect">
            <a:avLst/>
          </a:prstGeom>
        </p:spPr>
      </p:pic>
      <p:sp>
        <p:nvSpPr>
          <p:cNvPr id="38" name="TextBox 37"/>
          <p:cNvSpPr txBox="1"/>
          <p:nvPr/>
        </p:nvSpPr>
        <p:spPr>
          <a:xfrm>
            <a:off x="184484" y="1219200"/>
            <a:ext cx="4010527" cy="1600438"/>
          </a:xfrm>
          <a:prstGeom prst="rect">
            <a:avLst/>
          </a:prstGeom>
          <a:noFill/>
        </p:spPr>
        <p:txBody>
          <a:bodyPr wrap="square" rtlCol="0">
            <a:spAutoFit/>
          </a:bodyPr>
          <a:lstStyle/>
          <a:p>
            <a:pPr marL="285750" indent="-285750">
              <a:buFont typeface="Arial" charset="0"/>
              <a:buChar char="•"/>
            </a:pPr>
            <a:r>
              <a:rPr lang="en-US" sz="1400" dirty="0"/>
              <a:t>Isolated and expanded dog NK cells</a:t>
            </a:r>
          </a:p>
          <a:p>
            <a:pPr marL="285750" indent="-285750">
              <a:buFont typeface="Arial" charset="0"/>
              <a:buChar char="•"/>
            </a:pPr>
            <a:r>
              <a:rPr lang="en-US" sz="1400" dirty="0"/>
              <a:t>Post RT NK cytotoxicity increases </a:t>
            </a:r>
          </a:p>
          <a:p>
            <a:pPr marL="285750" indent="-285750">
              <a:buFont typeface="Arial" charset="0"/>
              <a:buChar char="•"/>
            </a:pPr>
            <a:r>
              <a:rPr lang="en-US" sz="1400" dirty="0"/>
              <a:t>NK cells cytotoxic ex-vivo and delayed tumor growth in a PDX model</a:t>
            </a:r>
          </a:p>
          <a:p>
            <a:pPr marL="285750" indent="-285750">
              <a:buFont typeface="Arial" charset="0"/>
              <a:buChar char="•"/>
            </a:pPr>
            <a:r>
              <a:rPr lang="en-US" sz="1400" dirty="0"/>
              <a:t>Dog clinical trial – 10 dogs</a:t>
            </a:r>
          </a:p>
          <a:p>
            <a:pPr marL="285750" indent="-285750">
              <a:buFont typeface="Arial" charset="0"/>
              <a:buChar char="•"/>
            </a:pPr>
            <a:r>
              <a:rPr lang="en-US" sz="1400" dirty="0"/>
              <a:t>Increase in </a:t>
            </a:r>
            <a:r>
              <a:rPr lang="en-US" sz="1400" dirty="0" err="1"/>
              <a:t>Granzyme</a:t>
            </a:r>
            <a:r>
              <a:rPr lang="en-US" sz="1400" dirty="0"/>
              <a:t> B+ CD45+ PBMCs</a:t>
            </a:r>
          </a:p>
          <a:p>
            <a:pPr marL="285750" indent="-285750">
              <a:buFont typeface="Arial" charset="0"/>
              <a:buChar char="•"/>
            </a:pPr>
            <a:r>
              <a:rPr lang="en-US" sz="1400" dirty="0"/>
              <a:t>NK cells persist in MTE post injection </a:t>
            </a:r>
          </a:p>
        </p:txBody>
      </p:sp>
      <p:pic>
        <p:nvPicPr>
          <p:cNvPr id="40" name="Picture 39"/>
          <p:cNvPicPr>
            <a:picLocks noChangeAspect="1"/>
          </p:cNvPicPr>
          <p:nvPr/>
        </p:nvPicPr>
        <p:blipFill>
          <a:blip r:embed="rId5"/>
          <a:stretch>
            <a:fillRect/>
          </a:stretch>
        </p:blipFill>
        <p:spPr>
          <a:xfrm>
            <a:off x="2154276" y="3066799"/>
            <a:ext cx="2527355" cy="1540178"/>
          </a:xfrm>
          <a:prstGeom prst="rect">
            <a:avLst/>
          </a:prstGeom>
        </p:spPr>
      </p:pic>
    </p:spTree>
    <p:extLst>
      <p:ext uri="{BB962C8B-B14F-4D97-AF65-F5344CB8AC3E}">
        <p14:creationId xmlns:p14="http://schemas.microsoft.com/office/powerpoint/2010/main" val="17684505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Thank you</a:t>
            </a:r>
          </a:p>
        </p:txBody>
      </p:sp>
      <p:pic>
        <p:nvPicPr>
          <p:cNvPr id="4" name="Content Placeholder 3" descr="nelson_7126.jpg"/>
          <p:cNvPicPr>
            <a:picLocks noGrp="1" noChangeAspect="1"/>
          </p:cNvPicPr>
          <p:nvPr>
            <p:ph idx="1"/>
          </p:nvPr>
        </p:nvPicPr>
        <p:blipFill>
          <a:blip r:embed="rId2"/>
          <a:srcRect l="-6095" r="-6095"/>
          <a:stretch>
            <a:fillRect/>
          </a:stretch>
        </p:blipFill>
        <p:spPr>
          <a:xfrm>
            <a:off x="1447800" y="1352550"/>
            <a:ext cx="5451800" cy="3064292"/>
          </a:xfrm>
        </p:spPr>
      </p:pic>
      <p:pic>
        <p:nvPicPr>
          <p:cNvPr id="6" name="Picture 5" descr="logo_1_cmyk.eps">
            <a:extLst>
              <a:ext uri="{FF2B5EF4-FFF2-40B4-BE49-F238E27FC236}">
                <a16:creationId xmlns:a16="http://schemas.microsoft.com/office/drawing/2014/main" id="{20538B34-1334-6C45-9190-CA1D68B909EE}"/>
              </a:ext>
            </a:extLst>
          </p:cNvPr>
          <p:cNvPicPr>
            <a:picLocks noChangeAspect="1"/>
          </p:cNvPicPr>
          <p:nvPr/>
        </p:nvPicPr>
        <p:blipFill>
          <a:blip r:embed="rId3"/>
          <a:stretch>
            <a:fillRect/>
          </a:stretch>
        </p:blipFill>
        <p:spPr>
          <a:xfrm>
            <a:off x="7111666" y="4762500"/>
            <a:ext cx="2000250" cy="36195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ChangeArrowheads="1"/>
          </p:cNvSpPr>
          <p:nvPr>
            <p:ph type="title"/>
          </p:nvPr>
        </p:nvSpPr>
        <p:spPr/>
        <p:txBody>
          <a:bodyPr/>
          <a:lstStyle/>
          <a:p>
            <a:r>
              <a:rPr lang="en-US" dirty="0">
                <a:latin typeface="Helvetica"/>
                <a:cs typeface="Helvetica"/>
              </a:rPr>
              <a:t>Similarities between species</a:t>
            </a:r>
          </a:p>
        </p:txBody>
      </p:sp>
      <p:sp>
        <p:nvSpPr>
          <p:cNvPr id="156675" name="Rectangle 3"/>
          <p:cNvSpPr>
            <a:spLocks noGrp="1" noChangeArrowheads="1"/>
          </p:cNvSpPr>
          <p:nvPr>
            <p:ph type="body" idx="1"/>
          </p:nvPr>
        </p:nvSpPr>
        <p:spPr>
          <a:xfrm>
            <a:off x="228600" y="1331394"/>
            <a:ext cx="4800600" cy="3469207"/>
          </a:xfrm>
        </p:spPr>
        <p:txBody>
          <a:bodyPr/>
          <a:lstStyle/>
          <a:p>
            <a:r>
              <a:rPr lang="en-US" dirty="0"/>
              <a:t>We do not only look alike</a:t>
            </a:r>
          </a:p>
          <a:p>
            <a:r>
              <a:rPr lang="en-US" dirty="0"/>
              <a:t>Live in same domestic environment</a:t>
            </a:r>
          </a:p>
          <a:p>
            <a:r>
              <a:rPr lang="en-US" dirty="0"/>
              <a:t>Developed together over the last 10,000 </a:t>
            </a:r>
            <a:r>
              <a:rPr lang="mr-IN" dirty="0"/>
              <a:t>–</a:t>
            </a:r>
            <a:r>
              <a:rPr lang="en-US" dirty="0"/>
              <a:t> 15,000 years</a:t>
            </a:r>
          </a:p>
          <a:p>
            <a:r>
              <a:rPr lang="en-US" dirty="0"/>
              <a:t>Receive preventative and health care </a:t>
            </a:r>
          </a:p>
        </p:txBody>
      </p:sp>
      <p:pic>
        <p:nvPicPr>
          <p:cNvPr id="7" name="Picture 6" descr="logo_1_cmyk.eps">
            <a:extLst>
              <a:ext uri="{FF2B5EF4-FFF2-40B4-BE49-F238E27FC236}">
                <a16:creationId xmlns:a16="http://schemas.microsoft.com/office/drawing/2014/main" id="{D5E86EF2-A4DB-C049-9FCB-8314698D7581}"/>
              </a:ext>
            </a:extLst>
          </p:cNvPr>
          <p:cNvPicPr>
            <a:picLocks noChangeAspect="1"/>
          </p:cNvPicPr>
          <p:nvPr/>
        </p:nvPicPr>
        <p:blipFill>
          <a:blip r:embed="rId3"/>
          <a:stretch>
            <a:fillRect/>
          </a:stretch>
        </p:blipFill>
        <p:spPr>
          <a:xfrm>
            <a:off x="7111666" y="4762500"/>
            <a:ext cx="2000250" cy="36195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Dog in US society</a:t>
            </a:r>
          </a:p>
        </p:txBody>
      </p:sp>
      <p:sp>
        <p:nvSpPr>
          <p:cNvPr id="3" name="Content Placeholder 2"/>
          <p:cNvSpPr>
            <a:spLocks noGrp="1"/>
          </p:cNvSpPr>
          <p:nvPr>
            <p:ph idx="1"/>
          </p:nvPr>
        </p:nvSpPr>
        <p:spPr/>
        <p:txBody>
          <a:bodyPr/>
          <a:lstStyle/>
          <a:p>
            <a:r>
              <a:rPr lang="en-US" dirty="0"/>
              <a:t>70-80, 000, 000 dogs in the United States</a:t>
            </a:r>
          </a:p>
          <a:p>
            <a:r>
              <a:rPr lang="en-US" dirty="0"/>
              <a:t>~37% of US households have at least one dog</a:t>
            </a:r>
          </a:p>
          <a:p>
            <a:r>
              <a:rPr lang="en-US" dirty="0"/>
              <a:t>63.2% of households consider their dog a family member</a:t>
            </a:r>
          </a:p>
          <a:p>
            <a:r>
              <a:rPr lang="en-US" dirty="0"/>
              <a:t>Many dogs now living to middle and geriatric age</a:t>
            </a:r>
          </a:p>
          <a:p>
            <a:endParaRPr lang="en-US" dirty="0"/>
          </a:p>
          <a:p>
            <a:endParaRPr lang="en-US" dirty="0"/>
          </a:p>
        </p:txBody>
      </p:sp>
      <p:sp>
        <p:nvSpPr>
          <p:cNvPr id="4" name="TextBox 3"/>
          <p:cNvSpPr txBox="1"/>
          <p:nvPr/>
        </p:nvSpPr>
        <p:spPr>
          <a:xfrm>
            <a:off x="1600200" y="4789818"/>
            <a:ext cx="4514850" cy="300082"/>
          </a:xfrm>
          <a:prstGeom prst="rect">
            <a:avLst/>
          </a:prstGeom>
          <a:noFill/>
        </p:spPr>
        <p:txBody>
          <a:bodyPr wrap="square" rtlCol="0">
            <a:spAutoFit/>
          </a:bodyPr>
          <a:lstStyle/>
          <a:p>
            <a:r>
              <a:rPr lang="en-US" sz="1350" dirty="0"/>
              <a:t>AVMA 2012 Pet Ownership and Demographics Sourcebook</a:t>
            </a:r>
          </a:p>
        </p:txBody>
      </p:sp>
      <p:pic>
        <p:nvPicPr>
          <p:cNvPr id="5" name="Picture 4" descr="logo_1_cmyk.eps">
            <a:extLst>
              <a:ext uri="{FF2B5EF4-FFF2-40B4-BE49-F238E27FC236}">
                <a16:creationId xmlns:a16="http://schemas.microsoft.com/office/drawing/2014/main" id="{1EA911C4-CA41-154B-BB90-6D6FB9391FE8}"/>
              </a:ext>
            </a:extLst>
          </p:cNvPr>
          <p:cNvPicPr>
            <a:picLocks noChangeAspect="1"/>
          </p:cNvPicPr>
          <p:nvPr/>
        </p:nvPicPr>
        <p:blipFill>
          <a:blip r:embed="rId2"/>
          <a:stretch>
            <a:fillRect/>
          </a:stretch>
        </p:blipFill>
        <p:spPr>
          <a:xfrm>
            <a:off x="7111666" y="4762500"/>
            <a:ext cx="2000250" cy="36195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Dogs as a model</a:t>
            </a:r>
          </a:p>
        </p:txBody>
      </p:sp>
      <p:sp>
        <p:nvSpPr>
          <p:cNvPr id="3" name="Content Placeholder 2"/>
          <p:cNvSpPr>
            <a:spLocks noGrp="1"/>
          </p:cNvSpPr>
          <p:nvPr>
            <p:ph idx="1"/>
          </p:nvPr>
        </p:nvSpPr>
        <p:spPr/>
        <p:txBody>
          <a:bodyPr/>
          <a:lstStyle/>
          <a:p>
            <a:r>
              <a:rPr lang="en-US" dirty="0"/>
              <a:t>Inbreeding has led to many breed predilection of disease</a:t>
            </a:r>
          </a:p>
          <a:p>
            <a:pPr lvl="1"/>
            <a:r>
              <a:rPr lang="en-US" dirty="0"/>
              <a:t>Many of these seen in humans</a:t>
            </a:r>
          </a:p>
          <a:p>
            <a:pPr lvl="1"/>
            <a:r>
              <a:rPr lang="en-US" dirty="0"/>
              <a:t>Allows smaller number of individuals to identify</a:t>
            </a:r>
          </a:p>
          <a:p>
            <a:pPr lvl="2"/>
            <a:r>
              <a:rPr lang="en-US" dirty="0"/>
              <a:t>Less background noise</a:t>
            </a:r>
          </a:p>
          <a:p>
            <a:r>
              <a:rPr lang="en-US" dirty="0"/>
              <a:t>Many dogs are geriatric allowing for natural development of disease of aging – such as cancer</a:t>
            </a:r>
          </a:p>
          <a:p>
            <a:pPr lvl="1"/>
            <a:r>
              <a:rPr lang="en-US" dirty="0"/>
              <a:t>~45% of dogs &gt;6 years in the US</a:t>
            </a:r>
          </a:p>
        </p:txBody>
      </p:sp>
      <p:pic>
        <p:nvPicPr>
          <p:cNvPr id="5" name="Picture 4" descr="logo_1_cmyk.eps">
            <a:extLst>
              <a:ext uri="{FF2B5EF4-FFF2-40B4-BE49-F238E27FC236}">
                <a16:creationId xmlns:a16="http://schemas.microsoft.com/office/drawing/2014/main" id="{3BA3CEC2-66E2-E04B-93E0-D5B2A234C3A0}"/>
              </a:ext>
            </a:extLst>
          </p:cNvPr>
          <p:cNvPicPr>
            <a:picLocks noChangeAspect="1"/>
          </p:cNvPicPr>
          <p:nvPr/>
        </p:nvPicPr>
        <p:blipFill>
          <a:blip r:embed="rId2"/>
          <a:stretch>
            <a:fillRect/>
          </a:stretch>
        </p:blipFill>
        <p:spPr>
          <a:xfrm>
            <a:off x="7111666" y="4762500"/>
            <a:ext cx="2000250" cy="36195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Comparative medicine</a:t>
            </a:r>
          </a:p>
        </p:txBody>
      </p:sp>
      <p:sp>
        <p:nvSpPr>
          <p:cNvPr id="3" name="Content Placeholder 2"/>
          <p:cNvSpPr>
            <a:spLocks noGrp="1"/>
          </p:cNvSpPr>
          <p:nvPr>
            <p:ph idx="1"/>
          </p:nvPr>
        </p:nvSpPr>
        <p:spPr/>
        <p:txBody>
          <a:bodyPr/>
          <a:lstStyle/>
          <a:p>
            <a:r>
              <a:rPr lang="en-US" dirty="0"/>
              <a:t>After humans most diverse and known disease occurrence</a:t>
            </a:r>
          </a:p>
          <a:p>
            <a:r>
              <a:rPr lang="en-US" dirty="0"/>
              <a:t>~400 inherited disease in dogs where human counterparts have been identified</a:t>
            </a:r>
          </a:p>
          <a:p>
            <a:r>
              <a:rPr lang="en-US" dirty="0"/>
              <a:t>Affected by many of the same infectious diseases</a:t>
            </a:r>
          </a:p>
          <a:p>
            <a:r>
              <a:rPr lang="en-US" dirty="0"/>
              <a:t>Affected by similar cancers</a:t>
            </a:r>
          </a:p>
          <a:p>
            <a:endParaRPr lang="en-US" dirty="0"/>
          </a:p>
        </p:txBody>
      </p:sp>
      <p:pic>
        <p:nvPicPr>
          <p:cNvPr id="4" name="Picture 3" descr="logo_1_cmyk.eps">
            <a:extLst>
              <a:ext uri="{FF2B5EF4-FFF2-40B4-BE49-F238E27FC236}">
                <a16:creationId xmlns:a16="http://schemas.microsoft.com/office/drawing/2014/main" id="{0DBC1E1F-7B8E-AB4B-8F95-4883E3538D61}"/>
              </a:ext>
            </a:extLst>
          </p:cNvPr>
          <p:cNvPicPr>
            <a:picLocks noChangeAspect="1"/>
          </p:cNvPicPr>
          <p:nvPr/>
        </p:nvPicPr>
        <p:blipFill>
          <a:blip r:embed="rId2"/>
          <a:stretch>
            <a:fillRect/>
          </a:stretch>
        </p:blipFill>
        <p:spPr>
          <a:xfrm>
            <a:off x="7111666" y="4762500"/>
            <a:ext cx="2000250" cy="36195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dog as a model?</a:t>
            </a:r>
          </a:p>
        </p:txBody>
      </p:sp>
      <p:sp>
        <p:nvSpPr>
          <p:cNvPr id="3" name="Content Placeholder 2"/>
          <p:cNvSpPr>
            <a:spLocks noGrp="1"/>
          </p:cNvSpPr>
          <p:nvPr>
            <p:ph idx="1"/>
          </p:nvPr>
        </p:nvSpPr>
        <p:spPr/>
        <p:txBody>
          <a:bodyPr/>
          <a:lstStyle/>
          <a:p>
            <a:r>
              <a:rPr lang="en-US" dirty="0"/>
              <a:t>Important to distinguish between laboratory animals and pets</a:t>
            </a:r>
          </a:p>
          <a:p>
            <a:r>
              <a:rPr lang="en-US" dirty="0"/>
              <a:t>Toxicity testing in a “Large Animal” model</a:t>
            </a:r>
          </a:p>
          <a:p>
            <a:r>
              <a:rPr lang="en-US" dirty="0"/>
              <a:t>Very different than dogs with spontaneous disease</a:t>
            </a:r>
          </a:p>
        </p:txBody>
      </p:sp>
      <p:pic>
        <p:nvPicPr>
          <p:cNvPr id="4" name="Picture 3" descr="logo_1_cmyk.eps">
            <a:extLst>
              <a:ext uri="{FF2B5EF4-FFF2-40B4-BE49-F238E27FC236}">
                <a16:creationId xmlns:a16="http://schemas.microsoft.com/office/drawing/2014/main" id="{1DE12ECF-EFFE-7940-A267-39E6766E0012}"/>
              </a:ext>
            </a:extLst>
          </p:cNvPr>
          <p:cNvPicPr>
            <a:picLocks noChangeAspect="1"/>
          </p:cNvPicPr>
          <p:nvPr/>
        </p:nvPicPr>
        <p:blipFill>
          <a:blip r:embed="rId2"/>
          <a:stretch>
            <a:fillRect/>
          </a:stretch>
        </p:blipFill>
        <p:spPr>
          <a:xfrm>
            <a:off x="7111666" y="4762500"/>
            <a:ext cx="2000250" cy="361950"/>
          </a:xfrm>
          <a:prstGeom prst="rect">
            <a:avLst/>
          </a:prstGeom>
        </p:spPr>
      </p:pic>
    </p:spTree>
    <p:extLst>
      <p:ext uri="{BB962C8B-B14F-4D97-AF65-F5344CB8AC3E}">
        <p14:creationId xmlns:p14="http://schemas.microsoft.com/office/powerpoint/2010/main" val="2589672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Its in the DNA</a:t>
            </a:r>
          </a:p>
        </p:txBody>
      </p:sp>
      <p:sp>
        <p:nvSpPr>
          <p:cNvPr id="3" name="Content Placeholder 2"/>
          <p:cNvSpPr>
            <a:spLocks noGrp="1"/>
          </p:cNvSpPr>
          <p:nvPr>
            <p:ph idx="1"/>
          </p:nvPr>
        </p:nvSpPr>
        <p:spPr/>
        <p:txBody>
          <a:bodyPr/>
          <a:lstStyle/>
          <a:p>
            <a:r>
              <a:rPr lang="en-US" dirty="0"/>
              <a:t>650 Mb of shared ancestral DNA with humans</a:t>
            </a:r>
          </a:p>
          <a:p>
            <a:r>
              <a:rPr lang="en-US" dirty="0"/>
              <a:t>Have closer DNA and protein sequences with humans than mice</a:t>
            </a:r>
          </a:p>
        </p:txBody>
      </p:sp>
      <p:sp>
        <p:nvSpPr>
          <p:cNvPr id="4" name="TextBox 3"/>
          <p:cNvSpPr txBox="1"/>
          <p:nvPr/>
        </p:nvSpPr>
        <p:spPr>
          <a:xfrm>
            <a:off x="1485900" y="4229100"/>
            <a:ext cx="6172200" cy="715581"/>
          </a:xfrm>
          <a:prstGeom prst="rect">
            <a:avLst/>
          </a:prstGeom>
          <a:noFill/>
        </p:spPr>
        <p:txBody>
          <a:bodyPr wrap="square" rtlCol="0">
            <a:spAutoFit/>
          </a:bodyPr>
          <a:lstStyle/>
          <a:p>
            <a:r>
              <a:rPr lang="en-US" sz="1350" dirty="0" err="1"/>
              <a:t>Lindblad-Toh</a:t>
            </a:r>
            <a:r>
              <a:rPr lang="en-US" sz="1350" dirty="0"/>
              <a:t>, K. et al. (2005) Genome sequence, comparative analysis </a:t>
            </a:r>
          </a:p>
          <a:p>
            <a:r>
              <a:rPr lang="en-US" sz="1350" dirty="0"/>
              <a:t>and </a:t>
            </a:r>
            <a:r>
              <a:rPr lang="en-US" sz="1350" dirty="0" err="1"/>
              <a:t>haplotype</a:t>
            </a:r>
            <a:r>
              <a:rPr lang="en-US" sz="1350" dirty="0"/>
              <a:t> structure of the domestic dog. Nature 438, 803–819 </a:t>
            </a:r>
          </a:p>
          <a:p>
            <a:endParaRPr lang="en-US" sz="1350" dirty="0"/>
          </a:p>
        </p:txBody>
      </p:sp>
      <p:pic>
        <p:nvPicPr>
          <p:cNvPr id="5" name="Picture 4" descr="logo_1_cmyk.eps">
            <a:extLst>
              <a:ext uri="{FF2B5EF4-FFF2-40B4-BE49-F238E27FC236}">
                <a16:creationId xmlns:a16="http://schemas.microsoft.com/office/drawing/2014/main" id="{B9538F59-6D27-C143-B9C5-482140975E0B}"/>
              </a:ext>
            </a:extLst>
          </p:cNvPr>
          <p:cNvPicPr>
            <a:picLocks noChangeAspect="1"/>
          </p:cNvPicPr>
          <p:nvPr/>
        </p:nvPicPr>
        <p:blipFill>
          <a:blip r:embed="rId2"/>
          <a:stretch>
            <a:fillRect/>
          </a:stretch>
        </p:blipFill>
        <p:spPr>
          <a:xfrm>
            <a:off x="7111666" y="4762500"/>
            <a:ext cx="2000250" cy="361950"/>
          </a:xfrm>
          <a:prstGeom prst="rect">
            <a:avLst/>
          </a:prstGeom>
        </p:spPr>
      </p:pic>
      <p:pic>
        <p:nvPicPr>
          <p:cNvPr id="6" name="Picture 5">
            <a:extLst>
              <a:ext uri="{FF2B5EF4-FFF2-40B4-BE49-F238E27FC236}">
                <a16:creationId xmlns:a16="http://schemas.microsoft.com/office/drawing/2014/main" id="{3B280F4F-25D7-2947-B42A-653F7725F0D7}"/>
              </a:ext>
            </a:extLst>
          </p:cNvPr>
          <p:cNvPicPr>
            <a:picLocks noChangeAspect="1"/>
          </p:cNvPicPr>
          <p:nvPr/>
        </p:nvPicPr>
        <p:blipFill>
          <a:blip r:embed="rId3"/>
          <a:stretch>
            <a:fillRect/>
          </a:stretch>
        </p:blipFill>
        <p:spPr>
          <a:xfrm>
            <a:off x="1828800" y="2549884"/>
            <a:ext cx="4062413" cy="1679216"/>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Dogs informing human disease</a:t>
            </a:r>
          </a:p>
        </p:txBody>
      </p:sp>
      <p:sp>
        <p:nvSpPr>
          <p:cNvPr id="3" name="Content Placeholder 2"/>
          <p:cNvSpPr>
            <a:spLocks noGrp="1"/>
          </p:cNvSpPr>
          <p:nvPr>
            <p:ph idx="1"/>
          </p:nvPr>
        </p:nvSpPr>
        <p:spPr/>
        <p:txBody>
          <a:bodyPr/>
          <a:lstStyle/>
          <a:p>
            <a:r>
              <a:rPr lang="en-US" dirty="0"/>
              <a:t>Genetic studies</a:t>
            </a:r>
          </a:p>
        </p:txBody>
      </p:sp>
      <p:pic>
        <p:nvPicPr>
          <p:cNvPr id="5" name="Picture 4"/>
          <p:cNvPicPr>
            <a:picLocks noChangeAspect="1"/>
          </p:cNvPicPr>
          <p:nvPr/>
        </p:nvPicPr>
        <p:blipFill>
          <a:blip r:embed="rId2"/>
          <a:stretch>
            <a:fillRect/>
          </a:stretch>
        </p:blipFill>
        <p:spPr>
          <a:xfrm>
            <a:off x="0" y="1949357"/>
            <a:ext cx="9144000" cy="3126506"/>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ChangeArrowheads="1"/>
          </p:cNvSpPr>
          <p:nvPr>
            <p:ph type="title"/>
          </p:nvPr>
        </p:nvSpPr>
        <p:spPr/>
        <p:txBody>
          <a:bodyPr>
            <a:normAutofit/>
          </a:bodyPr>
          <a:lstStyle/>
          <a:p>
            <a:r>
              <a:rPr lang="en-US" dirty="0">
                <a:latin typeface="Helvetica"/>
                <a:cs typeface="Helvetica"/>
              </a:rPr>
              <a:t>Cancer types similar between species</a:t>
            </a:r>
          </a:p>
        </p:txBody>
      </p:sp>
      <p:sp>
        <p:nvSpPr>
          <p:cNvPr id="156675" name="Rectangle 3"/>
          <p:cNvSpPr>
            <a:spLocks noGrp="1" noChangeArrowheads="1"/>
          </p:cNvSpPr>
          <p:nvPr>
            <p:ph type="body" idx="1"/>
          </p:nvPr>
        </p:nvSpPr>
        <p:spPr/>
        <p:txBody>
          <a:bodyPr/>
          <a:lstStyle/>
          <a:p>
            <a:r>
              <a:rPr lang="en-US" dirty="0"/>
              <a:t>Lymphomas (NHL) and </a:t>
            </a:r>
            <a:r>
              <a:rPr lang="en-US" dirty="0" err="1"/>
              <a:t>Leukemias</a:t>
            </a:r>
            <a:endParaRPr lang="en-US" dirty="0"/>
          </a:p>
          <a:p>
            <a:r>
              <a:rPr lang="en-US" dirty="0"/>
              <a:t>Multiple Myeloma</a:t>
            </a:r>
          </a:p>
          <a:p>
            <a:r>
              <a:rPr lang="en-US" dirty="0"/>
              <a:t>Soft Tissue Sarcoma</a:t>
            </a:r>
          </a:p>
          <a:p>
            <a:r>
              <a:rPr lang="en-US" dirty="0"/>
              <a:t>Osteosarcoma (up to 75 x more common than in humans)</a:t>
            </a:r>
          </a:p>
          <a:p>
            <a:r>
              <a:rPr lang="en-US" dirty="0"/>
              <a:t>Some forms of mammary cancer</a:t>
            </a:r>
          </a:p>
          <a:p>
            <a:r>
              <a:rPr lang="en-US" dirty="0"/>
              <a:t>Melanoma</a:t>
            </a:r>
          </a:p>
          <a:p>
            <a:r>
              <a:rPr lang="en-US" dirty="0"/>
              <a:t>Brain tumors (meningioma, glial)</a:t>
            </a:r>
          </a:p>
          <a:p>
            <a:r>
              <a:rPr lang="en-US" dirty="0"/>
              <a:t>Bladder tumors</a:t>
            </a:r>
          </a:p>
        </p:txBody>
      </p:sp>
      <p:pic>
        <p:nvPicPr>
          <p:cNvPr id="5" name="Picture 4" descr="logo_1_cmyk.eps">
            <a:extLst>
              <a:ext uri="{FF2B5EF4-FFF2-40B4-BE49-F238E27FC236}">
                <a16:creationId xmlns:a16="http://schemas.microsoft.com/office/drawing/2014/main" id="{DA118AE6-D503-904B-908A-7BE3126C1079}"/>
              </a:ext>
            </a:extLst>
          </p:cNvPr>
          <p:cNvPicPr>
            <a:picLocks noChangeAspect="1"/>
          </p:cNvPicPr>
          <p:nvPr/>
        </p:nvPicPr>
        <p:blipFill>
          <a:blip r:embed="rId3"/>
          <a:stretch>
            <a:fillRect/>
          </a:stretch>
        </p:blipFill>
        <p:spPr>
          <a:xfrm>
            <a:off x="7111666" y="4762500"/>
            <a:ext cx="2000250" cy="361950"/>
          </a:xfrm>
          <a:prstGeom prst="rect">
            <a:avLst/>
          </a:prstGeom>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ＭＳ ゴシック"/>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ＭＳ ゴシック"/>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Module.thmx</Template>
  <TotalTime>36405</TotalTime>
  <Words>845</Words>
  <Application>Microsoft Office PowerPoint</Application>
  <PresentationFormat>On-screen Show (16:9)</PresentationFormat>
  <Paragraphs>124</Paragraphs>
  <Slides>16</Slides>
  <Notes>4</Notes>
  <HiddenSlides>0</HiddenSlides>
  <MMClips>1</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16</vt:i4>
      </vt:variant>
    </vt:vector>
  </HeadingPairs>
  <TitlesOfParts>
    <vt:vector size="25" baseType="lpstr">
      <vt:lpstr>Arial</vt:lpstr>
      <vt:lpstr>Calibri</vt:lpstr>
      <vt:lpstr>Corbel</vt:lpstr>
      <vt:lpstr>Helvetica</vt:lpstr>
      <vt:lpstr>Mangal</vt:lpstr>
      <vt:lpstr>Wingdings</vt:lpstr>
      <vt:lpstr>Wingdings 2</vt:lpstr>
      <vt:lpstr>Wingdings 3</vt:lpstr>
      <vt:lpstr>Module</vt:lpstr>
      <vt:lpstr>The Dog as a Model of Human Cancer</vt:lpstr>
      <vt:lpstr>Similarities between species</vt:lpstr>
      <vt:lpstr>Dog in US society</vt:lpstr>
      <vt:lpstr>Dogs as a model</vt:lpstr>
      <vt:lpstr>Comparative medicine</vt:lpstr>
      <vt:lpstr>The dog as a model?</vt:lpstr>
      <vt:lpstr>Its in the DNA</vt:lpstr>
      <vt:lpstr>Dogs informing human disease</vt:lpstr>
      <vt:lpstr>Cancer types similar between species</vt:lpstr>
      <vt:lpstr>What is missing in mouse models?</vt:lpstr>
      <vt:lpstr>Tumor microenvironment</vt:lpstr>
      <vt:lpstr>Immune system similarities to human</vt:lpstr>
      <vt:lpstr>Advantages of dog models</vt:lpstr>
      <vt:lpstr>Administrative Supplements for P30 Grant to Support Research in Canine Immunotherapy</vt:lpstr>
      <vt:lpstr>Radiotherapy enhances natural killer cell cytotoxicity and localization in pre-clinical canine sarcomas and first-in-dog clinical trial</vt:lpstr>
      <vt:lpstr>Thank you</vt:lpstr>
    </vt:vector>
  </TitlesOfParts>
  <Company>UCD VM Surgery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Intensity Modulated Radiotherapy</dc:title>
  <dc:creator>Michael Kent</dc:creator>
  <cp:lastModifiedBy>Jeanne Johnson</cp:lastModifiedBy>
  <cp:revision>98</cp:revision>
  <dcterms:created xsi:type="dcterms:W3CDTF">2015-03-19T02:06:47Z</dcterms:created>
  <dcterms:modified xsi:type="dcterms:W3CDTF">2018-07-21T23:57:44Z</dcterms:modified>
</cp:coreProperties>
</file>